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99" d="100"/>
          <a:sy n="99" d="100"/>
        </p:scale>
        <p:origin x="333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Anomalia temp. / Temp. anomaly (°C vs 1991-2020)</c:v>
                </c:pt>
              </c:strCache>
            </c:strRef>
          </c:tx>
          <c:spPr>
            <a:solidFill>
              <a:srgbClr val="1D3557"/>
            </a:solidFill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C9CC-4A6F-91FC-40BD2EDD7EB9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C9CC-4A6F-91FC-40BD2EDD7EB9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C9CC-4A6F-91FC-40BD2EDD7EB9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C9CC-4A6F-91FC-40BD2EDD7EB9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C9CC-4A6F-91FC-40BD2EDD7EB9}"/>
              </c:ext>
            </c:extLst>
          </c:dPt>
          <c:dPt>
            <c:idx val="5"/>
            <c:invertIfNegative val="0"/>
            <c:bubble3D val="0"/>
            <c:spPr>
              <a:solidFill>
                <a:srgbClr val="457B9D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B-C9CC-4A6F-91FC-40BD2EDD7EB9}"/>
              </c:ext>
            </c:extLst>
          </c:dPt>
          <c:dPt>
            <c:idx val="6"/>
            <c:invertIfNegative val="0"/>
            <c:bubble3D val="0"/>
            <c:spPr>
              <a:solidFill>
                <a:srgbClr val="457B9D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D-C9CC-4A6F-91FC-40BD2EDD7EB9}"/>
              </c:ext>
            </c:extLst>
          </c:dPt>
          <c:dPt>
            <c:idx val="7"/>
            <c:invertIfNegative val="0"/>
            <c:bubble3D val="0"/>
            <c:spPr>
              <a:solidFill>
                <a:srgbClr val="457B9D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F-C9CC-4A6F-91FC-40BD2EDD7EB9}"/>
              </c:ext>
            </c:extLst>
          </c:dPt>
          <c:dPt>
            <c:idx val="8"/>
            <c:invertIfNegative val="0"/>
            <c:bubble3D val="0"/>
            <c:spPr>
              <a:solidFill>
                <a:srgbClr val="E76F51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11-C9CC-4A6F-91FC-40BD2EDD7EB9}"/>
              </c:ext>
            </c:extLst>
          </c:dPt>
          <c:dPt>
            <c:idx val="9"/>
            <c:invertIfNegative val="0"/>
            <c:bubble3D val="0"/>
            <c:spPr>
              <a:solidFill>
                <a:srgbClr val="E76F51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13-C9CC-4A6F-91FC-40BD2EDD7EB9}"/>
              </c:ext>
            </c:extLst>
          </c:dPt>
          <c:dPt>
            <c:idx val="10"/>
            <c:invertIfNegative val="0"/>
            <c:bubble3D val="0"/>
            <c:spPr>
              <a:solidFill>
                <a:srgbClr val="E76F51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15-C9CC-4A6F-91FC-40BD2EDD7EB9}"/>
              </c:ext>
            </c:extLst>
          </c:dPt>
          <c:dPt>
            <c:idx val="11"/>
            <c:invertIfNegative val="0"/>
            <c:bubble3D val="0"/>
            <c:spPr>
              <a:solidFill>
                <a:srgbClr val="C62828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17-C9CC-4A6F-91FC-40BD2EDD7EB9}"/>
              </c:ext>
            </c:extLst>
          </c:dPt>
          <c:dPt>
            <c:idx val="12"/>
            <c:invertIfNegative val="0"/>
            <c:bubble3D val="0"/>
            <c:spPr>
              <a:solidFill>
                <a:srgbClr val="C62828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19-C9CC-4A6F-91FC-40BD2EDD7EB9}"/>
              </c:ext>
            </c:extLst>
          </c:dPt>
          <c:dPt>
            <c:idx val="13"/>
            <c:invertIfNegative val="0"/>
            <c:bubble3D val="0"/>
            <c:spPr>
              <a:solidFill>
                <a:srgbClr val="C62828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1B-C9CC-4A6F-91FC-40BD2EDD7EB9}"/>
              </c:ext>
            </c:extLst>
          </c:dPt>
          <c:dPt>
            <c:idx val="14"/>
            <c:invertIfNegative val="0"/>
            <c:bubble3D val="0"/>
            <c:spPr>
              <a:solidFill>
                <a:srgbClr val="C62828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1D-C9CC-4A6F-91FC-40BD2EDD7EB9}"/>
              </c:ext>
            </c:extLst>
          </c:dPt>
          <c:dPt>
            <c:idx val="15"/>
            <c:invertIfNegative val="0"/>
            <c:bubble3D val="0"/>
            <c:spPr>
              <a:solidFill>
                <a:srgbClr val="C62828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1F-C9CC-4A6F-91FC-40BD2EDD7EB9}"/>
              </c:ext>
            </c:extLst>
          </c:dPt>
          <c:dPt>
            <c:idx val="16"/>
            <c:invertIfNegative val="0"/>
            <c:bubble3D val="0"/>
            <c:spPr>
              <a:solidFill>
                <a:srgbClr val="8B0000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21-C9CC-4A6F-91FC-40BD2EDD7EB9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>
                    <a:solidFill>
                      <a:srgbClr val="212529"/>
                    </a:solidFill>
                    <a:latin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Sheet1!$A$2:$A$18</c:f>
              <c:strCache>
                <c:ptCount val="17"/>
                <c:pt idx="0">
                  <c:v>1960</c:v>
                </c:pt>
                <c:pt idx="1">
                  <c:v>1965</c:v>
                </c:pt>
                <c:pt idx="2">
                  <c:v>1970</c:v>
                </c:pt>
                <c:pt idx="3">
                  <c:v>1975</c:v>
                </c:pt>
                <c:pt idx="4">
                  <c:v>1980</c:v>
                </c:pt>
                <c:pt idx="5">
                  <c:v>1985</c:v>
                </c:pt>
                <c:pt idx="6">
                  <c:v>1990</c:v>
                </c:pt>
                <c:pt idx="7">
                  <c:v>1995</c:v>
                </c:pt>
                <c:pt idx="8">
                  <c:v>2000</c:v>
                </c:pt>
                <c:pt idx="9">
                  <c:v>2005</c:v>
                </c:pt>
                <c:pt idx="10">
                  <c:v>2010</c:v>
                </c:pt>
                <c:pt idx="11">
                  <c:v>2015</c:v>
                </c:pt>
                <c:pt idx="12">
                  <c:v>2019</c:v>
                </c:pt>
                <c:pt idx="13">
                  <c:v>2020</c:v>
                </c:pt>
                <c:pt idx="14">
                  <c:v>2022</c:v>
                </c:pt>
                <c:pt idx="15">
                  <c:v>2023</c:v>
                </c:pt>
                <c:pt idx="16">
                  <c:v>2024</c:v>
                </c:pt>
              </c:strCache>
            </c:strRef>
          </c:cat>
          <c:val>
            <c:numRef>
              <c:f>Sheet1!$B$2:$B$18</c:f>
              <c:numCache>
                <c:formatCode>General</c:formatCode>
                <c:ptCount val="17"/>
                <c:pt idx="0">
                  <c:v>-0.5</c:v>
                </c:pt>
                <c:pt idx="1">
                  <c:v>-0.4</c:v>
                </c:pt>
                <c:pt idx="2">
                  <c:v>-0.3</c:v>
                </c:pt>
                <c:pt idx="3">
                  <c:v>-0.2</c:v>
                </c:pt>
                <c:pt idx="4">
                  <c:v>0</c:v>
                </c:pt>
                <c:pt idx="5">
                  <c:v>0.1</c:v>
                </c:pt>
                <c:pt idx="6">
                  <c:v>0.2</c:v>
                </c:pt>
                <c:pt idx="7">
                  <c:v>0.5</c:v>
                </c:pt>
                <c:pt idx="8">
                  <c:v>0.7</c:v>
                </c:pt>
                <c:pt idx="9">
                  <c:v>0.9</c:v>
                </c:pt>
                <c:pt idx="10">
                  <c:v>0.9</c:v>
                </c:pt>
                <c:pt idx="11">
                  <c:v>1.1000000000000001</c:v>
                </c:pt>
                <c:pt idx="12">
                  <c:v>1.4</c:v>
                </c:pt>
                <c:pt idx="13">
                  <c:v>1.5</c:v>
                </c:pt>
                <c:pt idx="14">
                  <c:v>1.7</c:v>
                </c:pt>
                <c:pt idx="15">
                  <c:v>1.8</c:v>
                </c:pt>
                <c:pt idx="16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2-C9CC-4A6F-91FC-40BD2EDD7EB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C757D"/>
                </a:solidFill>
                <a:latin typeface="Arial"/>
              </a:defRPr>
            </a:pPr>
            <a:endParaRPr lang="pl-PL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DEE2E6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C757D"/>
                </a:solidFill>
                <a:latin typeface="Arial"/>
              </a:defRPr>
            </a:pPr>
            <a:endParaRPr lang="pl-PL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/>
          </a:pPr>
          <a:endParaRPr lang="pl-PL"/>
        </a:p>
      </c:txPr>
    </c:legend>
    <c:plotVisOnly val="1"/>
    <c:dispBlanksAs val="span"/>
    <c:showDLblsOverMax val="1"/>
  </c:chart>
  <c:spPr>
    <a:solidFill>
      <a:srgbClr val="F8F9FA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73169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svg"/><Relationship Id="rId4" Type="http://schemas.openxmlformats.org/officeDocument/2006/relationships/image" Target="../media/image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58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4" name="Text 1"/>
          <p:cNvSpPr/>
          <p:nvPr/>
        </p:nvSpPr>
        <p:spPr>
          <a:xfrm>
            <a:off x="457200" y="105156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000" b="1" kern="0" spc="100" dirty="0">
                <a:solidFill>
                  <a:srgbClr val="74C69D"/>
                </a:solidFill>
              </a:rPr>
              <a:t>ZMIANY KLIMATYCZNE W POLSCE</a:t>
            </a:r>
            <a:endParaRPr lang="en-US" sz="4000" dirty="0"/>
          </a:p>
        </p:txBody>
      </p:sp>
      <p:sp>
        <p:nvSpPr>
          <p:cNvPr id="5" name="Text 2"/>
          <p:cNvSpPr/>
          <p:nvPr/>
        </p:nvSpPr>
        <p:spPr>
          <a:xfrm>
            <a:off x="457200" y="18745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900" kern="0" spc="500" dirty="0">
                <a:solidFill>
                  <a:srgbClr val="D8F3DC"/>
                </a:solidFill>
              </a:rPr>
              <a:t>CLIMATE CHANGE IN POLAND</a:t>
            </a:r>
            <a:endParaRPr lang="en-US" sz="1900" dirty="0"/>
          </a:p>
        </p:txBody>
      </p:sp>
      <p:sp>
        <p:nvSpPr>
          <p:cNvPr id="6" name="Text 3"/>
          <p:cNvSpPr/>
          <p:nvPr/>
        </p:nvSpPr>
        <p:spPr>
          <a:xfrm>
            <a:off x="457200" y="301752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4A261"/>
                </a:solidFill>
              </a:rPr>
              <a:t>Przyczyny • Skutki • Zapobieganie</a:t>
            </a:r>
            <a:endParaRPr lang="en-US" sz="1600" dirty="0"/>
          </a:p>
          <a:p>
            <a:pPr marL="0" indent="0" algn="ctr">
              <a:buNone/>
            </a:pPr>
            <a:r>
              <a:rPr lang="en-US" sz="1300" i="1" dirty="0">
                <a:solidFill>
                  <a:srgbClr val="E9C46A"/>
                </a:solidFill>
              </a:rPr>
              <a:t>Causes • Effects • Prevention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274320" y="4754880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D8F3DC"/>
                </a:solidFill>
              </a:rPr>
              <a:t>Źródło: IMGW-PIB Klimat Polski 2024 | imgw.pl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B43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669280" y="0"/>
            <a:ext cx="347472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669280" y="0"/>
            <a:ext cx="3474720" cy="5143500"/>
          </a:xfrm>
          <a:prstGeom prst="rect">
            <a:avLst/>
          </a:prstGeom>
          <a:solidFill>
            <a:srgbClr val="000000">
              <a:alpha val="45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4" name="Text 1"/>
          <p:cNvSpPr/>
          <p:nvPr/>
        </p:nvSpPr>
        <p:spPr>
          <a:xfrm>
            <a:off x="274320" y="137160"/>
            <a:ext cx="5303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74C69D"/>
                </a:solidFill>
              </a:rPr>
              <a:t>WIĘCEJ DZIAŁAŃ INDYWIDUALNYCH</a:t>
            </a:r>
            <a:endParaRPr lang="en-US" sz="1800" dirty="0"/>
          </a:p>
        </p:txBody>
      </p:sp>
      <p:sp>
        <p:nvSpPr>
          <p:cNvPr id="5" name="Text 2"/>
          <p:cNvSpPr/>
          <p:nvPr/>
        </p:nvSpPr>
        <p:spPr>
          <a:xfrm>
            <a:off x="274320" y="594360"/>
            <a:ext cx="5303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kern="0" spc="300" dirty="0">
                <a:solidFill>
                  <a:srgbClr val="E9C46A"/>
                </a:solidFill>
              </a:rPr>
              <a:t>MORE INDIVIDUAL ACTIONS</a:t>
            </a:r>
            <a:endParaRPr lang="en-US" sz="1100" dirty="0"/>
          </a:p>
        </p:txBody>
      </p:sp>
      <p:sp>
        <p:nvSpPr>
          <p:cNvPr id="6" name="Shape 3"/>
          <p:cNvSpPr/>
          <p:nvPr/>
        </p:nvSpPr>
        <p:spPr>
          <a:xfrm>
            <a:off x="228600" y="1005840"/>
            <a:ext cx="5212080" cy="576072"/>
          </a:xfrm>
          <a:prstGeom prst="rect">
            <a:avLst/>
          </a:prstGeom>
          <a:solidFill>
            <a:srgbClr val="FFFFFF">
              <a:alpha val="12000"/>
            </a:srgbClr>
          </a:solidFill>
          <a:ln w="9525">
            <a:solidFill>
              <a:srgbClr val="74C69D"/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7" name="Text 4"/>
          <p:cNvSpPr/>
          <p:nvPr/>
        </p:nvSpPr>
        <p:spPr>
          <a:xfrm>
            <a:off x="365760" y="1042416"/>
            <a:ext cx="4983480" cy="2651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</a:rPr>
              <a:t>✈️  Ogranicz loty samolotem</a:t>
            </a:r>
            <a:endParaRPr lang="en-US" sz="1250" dirty="0"/>
          </a:p>
        </p:txBody>
      </p:sp>
      <p:sp>
        <p:nvSpPr>
          <p:cNvPr id="8" name="Text 5"/>
          <p:cNvSpPr/>
          <p:nvPr/>
        </p:nvSpPr>
        <p:spPr>
          <a:xfrm>
            <a:off x="365760" y="1316736"/>
            <a:ext cx="4983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74C69D"/>
                </a:solidFill>
              </a:rPr>
              <a:t>   Reduce air travel</a:t>
            </a:r>
            <a:endParaRPr lang="en-US" sz="1000" dirty="0"/>
          </a:p>
        </p:txBody>
      </p:sp>
      <p:sp>
        <p:nvSpPr>
          <p:cNvPr id="9" name="Shape 6"/>
          <p:cNvSpPr/>
          <p:nvPr/>
        </p:nvSpPr>
        <p:spPr>
          <a:xfrm>
            <a:off x="228600" y="1673352"/>
            <a:ext cx="5212080" cy="576072"/>
          </a:xfrm>
          <a:prstGeom prst="rect">
            <a:avLst/>
          </a:prstGeom>
          <a:solidFill>
            <a:srgbClr val="FFFFFF">
              <a:alpha val="12000"/>
            </a:srgbClr>
          </a:solidFill>
          <a:ln w="9525">
            <a:solidFill>
              <a:srgbClr val="74C69D"/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10" name="Text 7"/>
          <p:cNvSpPr/>
          <p:nvPr/>
        </p:nvSpPr>
        <p:spPr>
          <a:xfrm>
            <a:off x="365760" y="1709928"/>
            <a:ext cx="4983480" cy="2651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</a:rPr>
              <a:t>🛒  Kupuj mniej, wybieraj trwałe produkty</a:t>
            </a:r>
            <a:endParaRPr lang="en-US" sz="1250" dirty="0"/>
          </a:p>
        </p:txBody>
      </p:sp>
      <p:sp>
        <p:nvSpPr>
          <p:cNvPr id="11" name="Text 8"/>
          <p:cNvSpPr/>
          <p:nvPr/>
        </p:nvSpPr>
        <p:spPr>
          <a:xfrm>
            <a:off x="365760" y="1984248"/>
            <a:ext cx="4983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74C69D"/>
                </a:solidFill>
              </a:rPr>
              <a:t>   Buy less, choose durable products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228600" y="2340864"/>
            <a:ext cx="5212080" cy="576072"/>
          </a:xfrm>
          <a:prstGeom prst="rect">
            <a:avLst/>
          </a:prstGeom>
          <a:solidFill>
            <a:srgbClr val="FFFFFF">
              <a:alpha val="12000"/>
            </a:srgbClr>
          </a:solidFill>
          <a:ln w="9525">
            <a:solidFill>
              <a:srgbClr val="74C69D"/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13" name="Text 10"/>
          <p:cNvSpPr/>
          <p:nvPr/>
        </p:nvSpPr>
        <p:spPr>
          <a:xfrm>
            <a:off x="365760" y="2377440"/>
            <a:ext cx="4983480" cy="2651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</a:rPr>
              <a:t>🥗  Dieta roślinna – mniej emisji CO₂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365760" y="2651760"/>
            <a:ext cx="4983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74C69D"/>
                </a:solidFill>
              </a:rPr>
              <a:t>   Plant-based diet – less CO₂ emissions</a:t>
            </a:r>
            <a:endParaRPr lang="en-US" sz="1000" dirty="0"/>
          </a:p>
        </p:txBody>
      </p:sp>
      <p:sp>
        <p:nvSpPr>
          <p:cNvPr id="15" name="Shape 12"/>
          <p:cNvSpPr/>
          <p:nvPr/>
        </p:nvSpPr>
        <p:spPr>
          <a:xfrm>
            <a:off x="228600" y="3008376"/>
            <a:ext cx="5212080" cy="576072"/>
          </a:xfrm>
          <a:prstGeom prst="rect">
            <a:avLst/>
          </a:prstGeom>
          <a:solidFill>
            <a:srgbClr val="FFFFFF">
              <a:alpha val="12000"/>
            </a:srgbClr>
          </a:solidFill>
          <a:ln w="9525">
            <a:solidFill>
              <a:srgbClr val="74C69D"/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16" name="Text 13"/>
          <p:cNvSpPr/>
          <p:nvPr/>
        </p:nvSpPr>
        <p:spPr>
          <a:xfrm>
            <a:off x="365760" y="3044952"/>
            <a:ext cx="4983480" cy="2651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</a:rPr>
              <a:t>📢  Angażuj się politycznie i społecznie</a:t>
            </a:r>
            <a:endParaRPr lang="en-US" sz="1250" dirty="0"/>
          </a:p>
        </p:txBody>
      </p:sp>
      <p:sp>
        <p:nvSpPr>
          <p:cNvPr id="17" name="Text 14"/>
          <p:cNvSpPr/>
          <p:nvPr/>
        </p:nvSpPr>
        <p:spPr>
          <a:xfrm>
            <a:off x="365760" y="3319272"/>
            <a:ext cx="4983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74C69D"/>
                </a:solidFill>
              </a:rPr>
              <a:t>   Engage politically and socially</a:t>
            </a:r>
            <a:endParaRPr lang="en-US" sz="1000" dirty="0"/>
          </a:p>
        </p:txBody>
      </p:sp>
      <p:sp>
        <p:nvSpPr>
          <p:cNvPr id="18" name="Shape 15"/>
          <p:cNvSpPr/>
          <p:nvPr/>
        </p:nvSpPr>
        <p:spPr>
          <a:xfrm>
            <a:off x="228600" y="3675888"/>
            <a:ext cx="5212080" cy="576072"/>
          </a:xfrm>
          <a:prstGeom prst="rect">
            <a:avLst/>
          </a:prstGeom>
          <a:solidFill>
            <a:srgbClr val="FFFFFF">
              <a:alpha val="12000"/>
            </a:srgbClr>
          </a:solidFill>
          <a:ln w="9525">
            <a:solidFill>
              <a:srgbClr val="74C69D"/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19" name="Text 16"/>
          <p:cNvSpPr/>
          <p:nvPr/>
        </p:nvSpPr>
        <p:spPr>
          <a:xfrm>
            <a:off x="365760" y="3712464"/>
            <a:ext cx="4983480" cy="2651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</a:rPr>
              <a:t>💰  Wspieraj eko-organizacje i zielone firmy</a:t>
            </a:r>
            <a:endParaRPr lang="en-US" sz="1250" dirty="0"/>
          </a:p>
        </p:txBody>
      </p:sp>
      <p:sp>
        <p:nvSpPr>
          <p:cNvPr id="20" name="Text 17"/>
          <p:cNvSpPr/>
          <p:nvPr/>
        </p:nvSpPr>
        <p:spPr>
          <a:xfrm>
            <a:off x="365760" y="3986784"/>
            <a:ext cx="4983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74C69D"/>
                </a:solidFill>
              </a:rPr>
              <a:t>   Support eco-NGOs and green businesses</a:t>
            </a:r>
            <a:endParaRPr lang="en-US" sz="1000" dirty="0"/>
          </a:p>
        </p:txBody>
      </p:sp>
      <p:sp>
        <p:nvSpPr>
          <p:cNvPr id="21" name="Shape 18"/>
          <p:cNvSpPr/>
          <p:nvPr/>
        </p:nvSpPr>
        <p:spPr>
          <a:xfrm>
            <a:off x="228600" y="4343400"/>
            <a:ext cx="5212080" cy="576072"/>
          </a:xfrm>
          <a:prstGeom prst="rect">
            <a:avLst/>
          </a:prstGeom>
          <a:solidFill>
            <a:srgbClr val="FFFFFF">
              <a:alpha val="12000"/>
            </a:srgbClr>
          </a:solidFill>
          <a:ln w="9525">
            <a:solidFill>
              <a:srgbClr val="74C69D"/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22" name="Text 19"/>
          <p:cNvSpPr/>
          <p:nvPr/>
        </p:nvSpPr>
        <p:spPr>
          <a:xfrm>
            <a:off x="365760" y="4379976"/>
            <a:ext cx="4983480" cy="2651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</a:rPr>
              <a:t>💡  Edukuj innych – wiedza to siła!</a:t>
            </a:r>
            <a:endParaRPr lang="en-US" sz="1250" dirty="0"/>
          </a:p>
        </p:txBody>
      </p:sp>
      <p:sp>
        <p:nvSpPr>
          <p:cNvPr id="23" name="Text 20"/>
          <p:cNvSpPr/>
          <p:nvPr/>
        </p:nvSpPr>
        <p:spPr>
          <a:xfrm>
            <a:off x="365760" y="4654296"/>
            <a:ext cx="4983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74C69D"/>
                </a:solidFill>
              </a:rPr>
              <a:t>   Educate others – knowledge is power!</a:t>
            </a:r>
            <a:endParaRPr lang="en-US" sz="1000" dirty="0"/>
          </a:p>
        </p:txBody>
      </p:sp>
      <p:sp>
        <p:nvSpPr>
          <p:cNvPr id="24" name="Text 21"/>
          <p:cNvSpPr/>
          <p:nvPr/>
        </p:nvSpPr>
        <p:spPr>
          <a:xfrm>
            <a:off x="228600" y="4873752"/>
            <a:ext cx="5303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74C69D"/>
                </a:solidFill>
              </a:rPr>
              <a:t>Źródło / Source: Project Drawdown, WWF, UNEP (unep.org)</a:t>
            </a:r>
            <a:endParaRPr lang="en-US" sz="8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21252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6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4" name="Text 1"/>
          <p:cNvSpPr/>
          <p:nvPr/>
        </p:nvSpPr>
        <p:spPr>
          <a:xfrm>
            <a:off x="457200" y="13716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74C69D"/>
                </a:solidFill>
              </a:rPr>
              <a:t>ŹRÓDŁA WIEDZY  |  SOURCES</a:t>
            </a:r>
            <a:endParaRPr lang="en-US" sz="2600" dirty="0"/>
          </a:p>
        </p:txBody>
      </p:sp>
      <p:sp>
        <p:nvSpPr>
          <p:cNvPr id="5" name="Shape 2"/>
          <p:cNvSpPr/>
          <p:nvPr/>
        </p:nvSpPr>
        <p:spPr>
          <a:xfrm>
            <a:off x="274320" y="822960"/>
            <a:ext cx="8595360" cy="539496"/>
          </a:xfrm>
          <a:prstGeom prst="rect">
            <a:avLst/>
          </a:prstGeom>
          <a:solidFill>
            <a:srgbClr val="FFFFFF">
              <a:alpha val="15000"/>
            </a:srgbClr>
          </a:solidFill>
          <a:ln w="6350">
            <a:solidFill>
              <a:srgbClr val="74C69D"/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6" name="Text 3"/>
          <p:cNvSpPr/>
          <p:nvPr/>
        </p:nvSpPr>
        <p:spPr>
          <a:xfrm>
            <a:off x="411480" y="859536"/>
            <a:ext cx="5486400" cy="2651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</a:rPr>
              <a:t>📚  IMGW-PIB – Klimat Polski 2024</a:t>
            </a:r>
            <a:endParaRPr lang="en-US" sz="1250" dirty="0"/>
          </a:p>
        </p:txBody>
      </p:sp>
      <p:sp>
        <p:nvSpPr>
          <p:cNvPr id="7" name="Text 4"/>
          <p:cNvSpPr/>
          <p:nvPr/>
        </p:nvSpPr>
        <p:spPr>
          <a:xfrm>
            <a:off x="411480" y="1115568"/>
            <a:ext cx="5486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74C69D"/>
                </a:solidFill>
              </a:rPr>
              <a:t>imgw.pl</a:t>
            </a:r>
            <a:endParaRPr lang="en-US" sz="950" dirty="0"/>
          </a:p>
        </p:txBody>
      </p:sp>
      <p:sp>
        <p:nvSpPr>
          <p:cNvPr id="8" name="Text 5"/>
          <p:cNvSpPr/>
          <p:nvPr/>
        </p:nvSpPr>
        <p:spPr>
          <a:xfrm>
            <a:off x="5943600" y="914400"/>
            <a:ext cx="2834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EE2E6"/>
                </a:solidFill>
              </a:rPr>
              <a:t>Krajowy urząd meteorologiczny</a:t>
            </a:r>
            <a:endParaRPr lang="en-US" sz="950" dirty="0"/>
          </a:p>
        </p:txBody>
      </p:sp>
      <p:sp>
        <p:nvSpPr>
          <p:cNvPr id="9" name="Shape 6"/>
          <p:cNvSpPr/>
          <p:nvPr/>
        </p:nvSpPr>
        <p:spPr>
          <a:xfrm>
            <a:off x="274320" y="1421892"/>
            <a:ext cx="8595360" cy="539496"/>
          </a:xfrm>
          <a:prstGeom prst="rect">
            <a:avLst/>
          </a:prstGeom>
          <a:solidFill>
            <a:srgbClr val="FFFFFF">
              <a:alpha val="15000"/>
            </a:srgbClr>
          </a:solidFill>
          <a:ln w="6350">
            <a:solidFill>
              <a:srgbClr val="74C69D"/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10" name="Text 7"/>
          <p:cNvSpPr/>
          <p:nvPr/>
        </p:nvSpPr>
        <p:spPr>
          <a:xfrm>
            <a:off x="411480" y="1458468"/>
            <a:ext cx="5486400" cy="2651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</a:rPr>
              <a:t>📚  IPCC – Szósty Raport Oceniający AR6</a:t>
            </a:r>
            <a:endParaRPr lang="en-US" sz="1250" dirty="0"/>
          </a:p>
        </p:txBody>
      </p:sp>
      <p:sp>
        <p:nvSpPr>
          <p:cNvPr id="11" name="Text 8"/>
          <p:cNvSpPr/>
          <p:nvPr/>
        </p:nvSpPr>
        <p:spPr>
          <a:xfrm>
            <a:off x="411480" y="1714500"/>
            <a:ext cx="5486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74C69D"/>
                </a:solidFill>
              </a:rPr>
              <a:t>ipcc.ch/assessment-report/ar6</a:t>
            </a:r>
            <a:endParaRPr lang="en-US" sz="950" dirty="0"/>
          </a:p>
        </p:txBody>
      </p:sp>
      <p:sp>
        <p:nvSpPr>
          <p:cNvPr id="12" name="Text 9"/>
          <p:cNvSpPr/>
          <p:nvPr/>
        </p:nvSpPr>
        <p:spPr>
          <a:xfrm>
            <a:off x="5943600" y="1513332"/>
            <a:ext cx="2834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EE2E6"/>
                </a:solidFill>
              </a:rPr>
              <a:t>Intergovernmental Panel on Climate Change</a:t>
            </a:r>
            <a:endParaRPr lang="en-US" sz="950" dirty="0"/>
          </a:p>
        </p:txBody>
      </p:sp>
      <p:sp>
        <p:nvSpPr>
          <p:cNvPr id="13" name="Shape 10"/>
          <p:cNvSpPr/>
          <p:nvPr/>
        </p:nvSpPr>
        <p:spPr>
          <a:xfrm>
            <a:off x="274320" y="2020824"/>
            <a:ext cx="8595360" cy="539496"/>
          </a:xfrm>
          <a:prstGeom prst="rect">
            <a:avLst/>
          </a:prstGeom>
          <a:solidFill>
            <a:srgbClr val="FFFFFF">
              <a:alpha val="15000"/>
            </a:srgbClr>
          </a:solidFill>
          <a:ln w="6350">
            <a:solidFill>
              <a:srgbClr val="74C69D"/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14" name="Text 11"/>
          <p:cNvSpPr/>
          <p:nvPr/>
        </p:nvSpPr>
        <p:spPr>
          <a:xfrm>
            <a:off x="411480" y="2057400"/>
            <a:ext cx="5486400" cy="2651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</a:rPr>
              <a:t>📚  Copernicus Climate Change Service (C3S)</a:t>
            </a:r>
            <a:endParaRPr lang="en-US" sz="1250" dirty="0"/>
          </a:p>
        </p:txBody>
      </p:sp>
      <p:sp>
        <p:nvSpPr>
          <p:cNvPr id="15" name="Text 12"/>
          <p:cNvSpPr/>
          <p:nvPr/>
        </p:nvSpPr>
        <p:spPr>
          <a:xfrm>
            <a:off x="411480" y="2313432"/>
            <a:ext cx="5486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74C69D"/>
                </a:solidFill>
              </a:rPr>
              <a:t>climate.copernicus.eu</a:t>
            </a:r>
            <a:endParaRPr lang="en-US" sz="950" dirty="0"/>
          </a:p>
        </p:txBody>
      </p:sp>
      <p:sp>
        <p:nvSpPr>
          <p:cNvPr id="16" name="Text 13"/>
          <p:cNvSpPr/>
          <p:nvPr/>
        </p:nvSpPr>
        <p:spPr>
          <a:xfrm>
            <a:off x="5943600" y="2112264"/>
            <a:ext cx="2834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EE2E6"/>
                </a:solidFill>
              </a:rPr>
              <a:t>Europejska agencja klimatyczna UE</a:t>
            </a:r>
            <a:endParaRPr lang="en-US" sz="950" dirty="0"/>
          </a:p>
        </p:txBody>
      </p:sp>
      <p:sp>
        <p:nvSpPr>
          <p:cNvPr id="17" name="Shape 14"/>
          <p:cNvSpPr/>
          <p:nvPr/>
        </p:nvSpPr>
        <p:spPr>
          <a:xfrm>
            <a:off x="274320" y="2619756"/>
            <a:ext cx="8595360" cy="539496"/>
          </a:xfrm>
          <a:prstGeom prst="rect">
            <a:avLst/>
          </a:prstGeom>
          <a:solidFill>
            <a:srgbClr val="FFFFFF">
              <a:alpha val="15000"/>
            </a:srgbClr>
          </a:solidFill>
          <a:ln w="6350">
            <a:solidFill>
              <a:srgbClr val="74C69D"/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18" name="Text 15"/>
          <p:cNvSpPr/>
          <p:nvPr/>
        </p:nvSpPr>
        <p:spPr>
          <a:xfrm>
            <a:off x="411480" y="2656332"/>
            <a:ext cx="5486400" cy="2651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</a:rPr>
              <a:t>📚  IOŚ-PIB – Instytut Ochrony Środowiska</a:t>
            </a:r>
            <a:endParaRPr lang="en-US" sz="1250" dirty="0"/>
          </a:p>
        </p:txBody>
      </p:sp>
      <p:sp>
        <p:nvSpPr>
          <p:cNvPr id="19" name="Text 16"/>
          <p:cNvSpPr/>
          <p:nvPr/>
        </p:nvSpPr>
        <p:spPr>
          <a:xfrm>
            <a:off x="411480" y="2912364"/>
            <a:ext cx="5486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74C69D"/>
                </a:solidFill>
              </a:rPr>
              <a:t>ios.edu.pl</a:t>
            </a:r>
            <a:endParaRPr lang="en-US" sz="950" dirty="0"/>
          </a:p>
        </p:txBody>
      </p:sp>
      <p:sp>
        <p:nvSpPr>
          <p:cNvPr id="20" name="Text 17"/>
          <p:cNvSpPr/>
          <p:nvPr/>
        </p:nvSpPr>
        <p:spPr>
          <a:xfrm>
            <a:off x="5943600" y="2711196"/>
            <a:ext cx="2834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EE2E6"/>
                </a:solidFill>
              </a:rPr>
              <a:t>Polski instytut badań środowiskowych</a:t>
            </a:r>
            <a:endParaRPr lang="en-US" sz="950" dirty="0"/>
          </a:p>
        </p:txBody>
      </p:sp>
      <p:sp>
        <p:nvSpPr>
          <p:cNvPr id="21" name="Shape 18"/>
          <p:cNvSpPr/>
          <p:nvPr/>
        </p:nvSpPr>
        <p:spPr>
          <a:xfrm>
            <a:off x="274320" y="3218688"/>
            <a:ext cx="8595360" cy="539496"/>
          </a:xfrm>
          <a:prstGeom prst="rect">
            <a:avLst/>
          </a:prstGeom>
          <a:solidFill>
            <a:srgbClr val="FFFFFF">
              <a:alpha val="15000"/>
            </a:srgbClr>
          </a:solidFill>
          <a:ln w="6350">
            <a:solidFill>
              <a:srgbClr val="74C69D"/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22" name="Text 19"/>
          <p:cNvSpPr/>
          <p:nvPr/>
        </p:nvSpPr>
        <p:spPr>
          <a:xfrm>
            <a:off x="411480" y="3255264"/>
            <a:ext cx="5486400" cy="2651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</a:rPr>
              <a:t>📚  Project Drawdown</a:t>
            </a:r>
            <a:endParaRPr lang="en-US" sz="1250" dirty="0"/>
          </a:p>
        </p:txBody>
      </p:sp>
      <p:sp>
        <p:nvSpPr>
          <p:cNvPr id="23" name="Text 20"/>
          <p:cNvSpPr/>
          <p:nvPr/>
        </p:nvSpPr>
        <p:spPr>
          <a:xfrm>
            <a:off x="411480" y="3511296"/>
            <a:ext cx="5486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74C69D"/>
                </a:solidFill>
              </a:rPr>
              <a:t>drawdown.org</a:t>
            </a:r>
            <a:endParaRPr lang="en-US" sz="950" dirty="0"/>
          </a:p>
        </p:txBody>
      </p:sp>
      <p:sp>
        <p:nvSpPr>
          <p:cNvPr id="24" name="Text 21"/>
          <p:cNvSpPr/>
          <p:nvPr/>
        </p:nvSpPr>
        <p:spPr>
          <a:xfrm>
            <a:off x="5943600" y="3310128"/>
            <a:ext cx="2834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EE2E6"/>
                </a:solidFill>
              </a:rPr>
              <a:t>Globalne rozwiązania klimatyczne</a:t>
            </a:r>
            <a:endParaRPr lang="en-US" sz="950" dirty="0"/>
          </a:p>
        </p:txBody>
      </p:sp>
      <p:sp>
        <p:nvSpPr>
          <p:cNvPr id="25" name="Shape 22"/>
          <p:cNvSpPr/>
          <p:nvPr/>
        </p:nvSpPr>
        <p:spPr>
          <a:xfrm>
            <a:off x="274320" y="3817620"/>
            <a:ext cx="8595360" cy="539496"/>
          </a:xfrm>
          <a:prstGeom prst="rect">
            <a:avLst/>
          </a:prstGeom>
          <a:solidFill>
            <a:srgbClr val="FFFFFF">
              <a:alpha val="15000"/>
            </a:srgbClr>
          </a:solidFill>
          <a:ln w="6350">
            <a:solidFill>
              <a:srgbClr val="74C69D"/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26" name="Text 23"/>
          <p:cNvSpPr/>
          <p:nvPr/>
        </p:nvSpPr>
        <p:spPr>
          <a:xfrm>
            <a:off x="411480" y="3854196"/>
            <a:ext cx="5486400" cy="2651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</a:rPr>
              <a:t>📚  KOBiZE – Krajowy Ośrodek Bilansowania Emisji</a:t>
            </a:r>
            <a:endParaRPr lang="en-US" sz="1250" dirty="0"/>
          </a:p>
        </p:txBody>
      </p:sp>
      <p:sp>
        <p:nvSpPr>
          <p:cNvPr id="27" name="Text 24"/>
          <p:cNvSpPr/>
          <p:nvPr/>
        </p:nvSpPr>
        <p:spPr>
          <a:xfrm>
            <a:off x="411480" y="4110228"/>
            <a:ext cx="5486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74C69D"/>
                </a:solidFill>
              </a:rPr>
              <a:t>kobize.pl</a:t>
            </a:r>
            <a:endParaRPr lang="en-US" sz="950" dirty="0"/>
          </a:p>
        </p:txBody>
      </p:sp>
      <p:sp>
        <p:nvSpPr>
          <p:cNvPr id="28" name="Text 25"/>
          <p:cNvSpPr/>
          <p:nvPr/>
        </p:nvSpPr>
        <p:spPr>
          <a:xfrm>
            <a:off x="5943600" y="3909060"/>
            <a:ext cx="2834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EE2E6"/>
                </a:solidFill>
              </a:rPr>
              <a:t>Rejestr emisji gazów cieplarnianych PL</a:t>
            </a:r>
            <a:endParaRPr lang="en-US" sz="950" dirty="0"/>
          </a:p>
        </p:txBody>
      </p:sp>
      <p:sp>
        <p:nvSpPr>
          <p:cNvPr id="29" name="Shape 26"/>
          <p:cNvSpPr/>
          <p:nvPr/>
        </p:nvSpPr>
        <p:spPr>
          <a:xfrm>
            <a:off x="274320" y="4416552"/>
            <a:ext cx="8595360" cy="539496"/>
          </a:xfrm>
          <a:prstGeom prst="rect">
            <a:avLst/>
          </a:prstGeom>
          <a:solidFill>
            <a:srgbClr val="FFFFFF">
              <a:alpha val="15000"/>
            </a:srgbClr>
          </a:solidFill>
          <a:ln w="6350">
            <a:solidFill>
              <a:srgbClr val="74C69D"/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30" name="Text 27"/>
          <p:cNvSpPr/>
          <p:nvPr/>
        </p:nvSpPr>
        <p:spPr>
          <a:xfrm>
            <a:off x="411480" y="4453128"/>
            <a:ext cx="5486400" cy="2651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</a:rPr>
              <a:t>📚  WWF Polska</a:t>
            </a:r>
            <a:endParaRPr lang="en-US" sz="1250" dirty="0"/>
          </a:p>
        </p:txBody>
      </p:sp>
      <p:sp>
        <p:nvSpPr>
          <p:cNvPr id="31" name="Text 28"/>
          <p:cNvSpPr/>
          <p:nvPr/>
        </p:nvSpPr>
        <p:spPr>
          <a:xfrm>
            <a:off x="411480" y="4709160"/>
            <a:ext cx="5486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74C69D"/>
                </a:solidFill>
              </a:rPr>
              <a:t>wwf.pl</a:t>
            </a:r>
            <a:endParaRPr lang="en-US" sz="950" dirty="0"/>
          </a:p>
        </p:txBody>
      </p:sp>
      <p:sp>
        <p:nvSpPr>
          <p:cNvPr id="32" name="Text 29"/>
          <p:cNvSpPr/>
          <p:nvPr/>
        </p:nvSpPr>
        <p:spPr>
          <a:xfrm>
            <a:off x="5943600" y="4507992"/>
            <a:ext cx="2834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EE2E6"/>
                </a:solidFill>
              </a:rPr>
              <a:t>Ochrona środowiska naturalnego</a:t>
            </a:r>
            <a:endParaRPr lang="en-US" sz="9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>
            <a:extLst>
              <a:ext uri="{FF2B5EF4-FFF2-40B4-BE49-F238E27FC236}">
                <a16:creationId xmlns:a16="http://schemas.microsoft.com/office/drawing/2014/main" id="{EE22510C-C549-FCF6-2857-2E7040DFFE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8948057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377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D35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0" y="0"/>
            <a:ext cx="41148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4114800" cy="5143500"/>
          </a:xfrm>
          <a:prstGeom prst="rect">
            <a:avLst/>
          </a:prstGeom>
          <a:solidFill>
            <a:srgbClr val="000000">
              <a:alpha val="5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4" name="Shape 1"/>
          <p:cNvSpPr/>
          <p:nvPr/>
        </p:nvSpPr>
        <p:spPr>
          <a:xfrm>
            <a:off x="4114800" y="0"/>
            <a:ext cx="5029200" cy="5143500"/>
          </a:xfrm>
          <a:prstGeom prst="rect">
            <a:avLst/>
          </a:prstGeom>
          <a:solidFill>
            <a:srgbClr val="1D3557"/>
          </a:solidFill>
          <a:ln w="12700">
            <a:solidFill>
              <a:srgbClr val="1D355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5" name="Text 2"/>
          <p:cNvSpPr/>
          <p:nvPr/>
        </p:nvSpPr>
        <p:spPr>
          <a:xfrm>
            <a:off x="4297680" y="182880"/>
            <a:ext cx="4663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74C69D"/>
                </a:solidFill>
              </a:rPr>
              <a:t>KONTEKST GLOBALNY</a:t>
            </a:r>
            <a:endParaRPr lang="en-US" sz="2100" dirty="0"/>
          </a:p>
        </p:txBody>
      </p:sp>
      <p:sp>
        <p:nvSpPr>
          <p:cNvPr id="6" name="Text 3"/>
          <p:cNvSpPr/>
          <p:nvPr/>
        </p:nvSpPr>
        <p:spPr>
          <a:xfrm>
            <a:off x="4297680" y="640080"/>
            <a:ext cx="4663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kern="0" spc="300" dirty="0">
                <a:solidFill>
                  <a:srgbClr val="A8DADC"/>
                </a:solidFill>
              </a:rPr>
              <a:t>GLOBAL CONTEXT</a:t>
            </a:r>
            <a:endParaRPr lang="en-US" sz="1100" dirty="0"/>
          </a:p>
        </p:txBody>
      </p:sp>
      <p:sp>
        <p:nvSpPr>
          <p:cNvPr id="7" name="Shape 4"/>
          <p:cNvSpPr/>
          <p:nvPr/>
        </p:nvSpPr>
        <p:spPr>
          <a:xfrm>
            <a:off x="4206240" y="1078992"/>
            <a:ext cx="4434840" cy="795528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74C69D"/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8" name="Shape 5"/>
          <p:cNvSpPr/>
          <p:nvPr/>
        </p:nvSpPr>
        <p:spPr>
          <a:xfrm>
            <a:off x="8229600" y="1152144"/>
            <a:ext cx="347472" cy="640080"/>
          </a:xfrm>
          <a:prstGeom prst="rect">
            <a:avLst/>
          </a:prstGeom>
          <a:solidFill>
            <a:srgbClr val="74C69D"/>
          </a:solidFill>
          <a:ln w="12700">
            <a:solidFill>
              <a:srgbClr val="74C69D">
                <a:alpha val="0"/>
              </a:srgbClr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9" name="Text 6"/>
          <p:cNvSpPr/>
          <p:nvPr/>
        </p:nvSpPr>
        <p:spPr>
          <a:xfrm>
            <a:off x="4315968" y="1115568"/>
            <a:ext cx="3886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</a:rPr>
              <a:t>2024 – najcieplejszy rok w historii pomiarów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4315968" y="1499616"/>
            <a:ext cx="3886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A8DADC"/>
                </a:solidFill>
              </a:rPr>
              <a:t>2024 – hottest year ever recorded globally</a:t>
            </a:r>
            <a:endParaRPr lang="en-US" sz="950" dirty="0"/>
          </a:p>
        </p:txBody>
      </p:sp>
      <p:sp>
        <p:nvSpPr>
          <p:cNvPr id="11" name="Shape 8"/>
          <p:cNvSpPr/>
          <p:nvPr/>
        </p:nvSpPr>
        <p:spPr>
          <a:xfrm>
            <a:off x="4206240" y="1993392"/>
            <a:ext cx="4434840" cy="795528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74C69D"/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12" name="Shape 9"/>
          <p:cNvSpPr/>
          <p:nvPr/>
        </p:nvSpPr>
        <p:spPr>
          <a:xfrm>
            <a:off x="8229600" y="2066544"/>
            <a:ext cx="347472" cy="640080"/>
          </a:xfrm>
          <a:prstGeom prst="rect">
            <a:avLst/>
          </a:prstGeom>
          <a:solidFill>
            <a:srgbClr val="74C69D"/>
          </a:solidFill>
          <a:ln w="12700">
            <a:solidFill>
              <a:srgbClr val="74C69D">
                <a:alpha val="0"/>
              </a:srgbClr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13" name="Text 10"/>
          <p:cNvSpPr/>
          <p:nvPr/>
        </p:nvSpPr>
        <p:spPr>
          <a:xfrm>
            <a:off x="4315968" y="2029968"/>
            <a:ext cx="3886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</a:rPr>
              <a:t>Temperatura globalna po raz 1. przekroczyła +1,5°C</a:t>
            </a:r>
            <a:endParaRPr lang="en-US" sz="1100" dirty="0"/>
          </a:p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</a:rPr>
              <a:t>ponad poziom przedprzemysłowy</a:t>
            </a:r>
            <a:endParaRPr lang="en-US" sz="1100" dirty="0"/>
          </a:p>
        </p:txBody>
      </p:sp>
      <p:sp>
        <p:nvSpPr>
          <p:cNvPr id="14" name="Text 11"/>
          <p:cNvSpPr/>
          <p:nvPr/>
        </p:nvSpPr>
        <p:spPr>
          <a:xfrm>
            <a:off x="4315968" y="2414016"/>
            <a:ext cx="3886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A8DADC"/>
                </a:solidFill>
              </a:rPr>
              <a:t>Global temp exceeded +1.5°C above</a:t>
            </a:r>
            <a:endParaRPr lang="en-US" sz="950" dirty="0"/>
          </a:p>
          <a:p>
            <a:pPr marL="0" indent="0">
              <a:buNone/>
            </a:pPr>
            <a:r>
              <a:rPr lang="en-US" sz="950" i="1" dirty="0">
                <a:solidFill>
                  <a:srgbClr val="A8DADC"/>
                </a:solidFill>
              </a:rPr>
              <a:t>pre-industrial level for 1st time</a:t>
            </a:r>
            <a:endParaRPr lang="en-US" sz="950" dirty="0"/>
          </a:p>
        </p:txBody>
      </p:sp>
      <p:sp>
        <p:nvSpPr>
          <p:cNvPr id="15" name="Shape 12"/>
          <p:cNvSpPr/>
          <p:nvPr/>
        </p:nvSpPr>
        <p:spPr>
          <a:xfrm>
            <a:off x="4206240" y="2907792"/>
            <a:ext cx="4434840" cy="795528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74C69D"/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16" name="Shape 13"/>
          <p:cNvSpPr/>
          <p:nvPr/>
        </p:nvSpPr>
        <p:spPr>
          <a:xfrm>
            <a:off x="8229600" y="2980944"/>
            <a:ext cx="347472" cy="640080"/>
          </a:xfrm>
          <a:prstGeom prst="rect">
            <a:avLst/>
          </a:prstGeom>
          <a:solidFill>
            <a:srgbClr val="74C69D"/>
          </a:solidFill>
          <a:ln w="12700">
            <a:solidFill>
              <a:srgbClr val="74C69D">
                <a:alpha val="0"/>
              </a:srgbClr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17" name="Text 14"/>
          <p:cNvSpPr/>
          <p:nvPr/>
        </p:nvSpPr>
        <p:spPr>
          <a:xfrm>
            <a:off x="4315968" y="2944368"/>
            <a:ext cx="3886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</a:rPr>
              <a:t>Europa ociepla się 2× szybciej niż globalna średnia</a:t>
            </a:r>
            <a:endParaRPr lang="en-US" sz="1100" dirty="0"/>
          </a:p>
        </p:txBody>
      </p:sp>
      <p:sp>
        <p:nvSpPr>
          <p:cNvPr id="18" name="Text 15"/>
          <p:cNvSpPr/>
          <p:nvPr/>
        </p:nvSpPr>
        <p:spPr>
          <a:xfrm>
            <a:off x="4315968" y="3328416"/>
            <a:ext cx="3886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A8DADC"/>
                </a:solidFill>
              </a:rPr>
              <a:t>Europe warms 2× faster than global average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4206240" y="3822192"/>
            <a:ext cx="4434840" cy="795528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74C69D"/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20" name="Shape 17"/>
          <p:cNvSpPr/>
          <p:nvPr/>
        </p:nvSpPr>
        <p:spPr>
          <a:xfrm>
            <a:off x="8229600" y="3895344"/>
            <a:ext cx="347472" cy="640080"/>
          </a:xfrm>
          <a:prstGeom prst="rect">
            <a:avLst/>
          </a:prstGeom>
          <a:solidFill>
            <a:srgbClr val="74C69D"/>
          </a:solidFill>
          <a:ln w="12700">
            <a:solidFill>
              <a:srgbClr val="74C69D">
                <a:alpha val="0"/>
              </a:srgbClr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21" name="Text 18"/>
          <p:cNvSpPr/>
          <p:nvPr/>
        </p:nvSpPr>
        <p:spPr>
          <a:xfrm>
            <a:off x="4315968" y="3858768"/>
            <a:ext cx="3886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</a:rPr>
              <a:t>Lata 2015–2024: 10 najcieplejszych</a:t>
            </a:r>
            <a:endParaRPr lang="en-US" sz="1100" dirty="0"/>
          </a:p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</a:rPr>
              <a:t>w historii pomiarów instrumentalnych</a:t>
            </a:r>
            <a:endParaRPr lang="en-US" sz="1100" dirty="0"/>
          </a:p>
        </p:txBody>
      </p:sp>
      <p:sp>
        <p:nvSpPr>
          <p:cNvPr id="22" name="Text 19"/>
          <p:cNvSpPr/>
          <p:nvPr/>
        </p:nvSpPr>
        <p:spPr>
          <a:xfrm>
            <a:off x="4315968" y="4242816"/>
            <a:ext cx="3886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A8DADC"/>
                </a:solidFill>
              </a:rPr>
              <a:t>2015–2024: 10 hottest years ever recorded</a:t>
            </a:r>
            <a:endParaRPr lang="en-US" sz="950" dirty="0"/>
          </a:p>
          <a:p>
            <a:pPr marL="0" indent="0">
              <a:buNone/>
            </a:pPr>
            <a:r>
              <a:rPr lang="en-US" sz="950" i="1" dirty="0">
                <a:solidFill>
                  <a:srgbClr val="A8DADC"/>
                </a:solidFill>
              </a:rPr>
              <a:t>in instrumental history</a:t>
            </a:r>
            <a:endParaRPr lang="en-US" sz="950" dirty="0"/>
          </a:p>
        </p:txBody>
      </p:sp>
      <p:sp>
        <p:nvSpPr>
          <p:cNvPr id="23" name="Text 20"/>
          <p:cNvSpPr/>
          <p:nvPr/>
        </p:nvSpPr>
        <p:spPr>
          <a:xfrm>
            <a:off x="4297680" y="4846320"/>
            <a:ext cx="466344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6C757D"/>
                </a:solidFill>
              </a:rPr>
              <a:t>Źródło / Source: Copernicus C3S / ECMWF, IMGW-PIB Klimat Polski 2024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B4332"/>
          </a:solidFill>
          <a:ln w="12700">
            <a:solidFill>
              <a:srgbClr val="1B4332">
                <a:alpha val="0"/>
              </a:srgbClr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3" name="Text 1"/>
          <p:cNvSpPr/>
          <p:nvPr/>
        </p:nvSpPr>
        <p:spPr>
          <a:xfrm>
            <a:off x="274320" y="109728"/>
            <a:ext cx="8595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</a:rPr>
              <a:t>POLSKA W LICZBACH  |  POLAND IN NUMBERS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914400"/>
            <a:ext cx="1920240" cy="3749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EE2E6"/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5" name="Shape 3"/>
          <p:cNvSpPr/>
          <p:nvPr/>
        </p:nvSpPr>
        <p:spPr>
          <a:xfrm>
            <a:off x="274320" y="914400"/>
            <a:ext cx="1920240" cy="128016"/>
          </a:xfrm>
          <a:prstGeom prst="rect">
            <a:avLst/>
          </a:prstGeom>
          <a:solidFill>
            <a:srgbClr val="C62828"/>
          </a:solidFill>
          <a:ln w="12700">
            <a:solidFill>
              <a:srgbClr val="C62828">
                <a:alpha val="0"/>
              </a:srgbClr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6" name="Text 4"/>
          <p:cNvSpPr/>
          <p:nvPr/>
        </p:nvSpPr>
        <p:spPr>
          <a:xfrm>
            <a:off x="320040" y="1069848"/>
            <a:ext cx="18288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C62828"/>
                </a:solidFill>
              </a:rPr>
              <a:t>+2,3°C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320040" y="2103120"/>
            <a:ext cx="18288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212529"/>
                </a:solidFill>
              </a:rPr>
              <a:t>wzrost temp.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212529"/>
                </a:solidFill>
              </a:rPr>
              <a:t>od 1951 r.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20040" y="3154680"/>
            <a:ext cx="1828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6C757D"/>
                </a:solidFill>
              </a:rPr>
              <a:t>temp rise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i="1" dirty="0">
                <a:solidFill>
                  <a:srgbClr val="6C757D"/>
                </a:solidFill>
              </a:rPr>
              <a:t>since 1951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2423160" y="914400"/>
            <a:ext cx="1920240" cy="3749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EE2E6"/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10" name="Shape 8"/>
          <p:cNvSpPr/>
          <p:nvPr/>
        </p:nvSpPr>
        <p:spPr>
          <a:xfrm>
            <a:off x="2423160" y="914400"/>
            <a:ext cx="1920240" cy="128016"/>
          </a:xfrm>
          <a:prstGeom prst="rect">
            <a:avLst/>
          </a:prstGeom>
          <a:solidFill>
            <a:srgbClr val="E76F51"/>
          </a:solidFill>
          <a:ln w="12700">
            <a:solidFill>
              <a:srgbClr val="E76F51">
                <a:alpha val="0"/>
              </a:srgbClr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11" name="Text 9"/>
          <p:cNvSpPr/>
          <p:nvPr/>
        </p:nvSpPr>
        <p:spPr>
          <a:xfrm>
            <a:off x="2468880" y="1069848"/>
            <a:ext cx="18288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E76F51"/>
                </a:solidFill>
              </a:rPr>
              <a:t>10,9°C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2468880" y="2103120"/>
            <a:ext cx="18288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212529"/>
                </a:solidFill>
              </a:rPr>
              <a:t>śr. roczna temp. 2024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212529"/>
                </a:solidFill>
              </a:rPr>
              <a:t>(REKORD!)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2468880" y="3154680"/>
            <a:ext cx="1828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6C757D"/>
                </a:solidFill>
              </a:rPr>
              <a:t>avg annual temp 2024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i="1" dirty="0">
                <a:solidFill>
                  <a:srgbClr val="6C757D"/>
                </a:solidFill>
              </a:rPr>
              <a:t>(RECORD!)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572000" y="914400"/>
            <a:ext cx="1920240" cy="3749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EE2E6"/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15" name="Shape 13"/>
          <p:cNvSpPr/>
          <p:nvPr/>
        </p:nvSpPr>
        <p:spPr>
          <a:xfrm>
            <a:off x="4572000" y="914400"/>
            <a:ext cx="1920240" cy="128016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>
                <a:alpha val="0"/>
              </a:srgbClr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16" name="Text 14"/>
          <p:cNvSpPr/>
          <p:nvPr/>
        </p:nvSpPr>
        <p:spPr>
          <a:xfrm>
            <a:off x="4617720" y="1069848"/>
            <a:ext cx="18288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4A261"/>
                </a:solidFill>
              </a:rPr>
              <a:t>+2,7°C</a:t>
            </a:r>
            <a:endParaRPr lang="en-US" sz="2800" dirty="0"/>
          </a:p>
        </p:txBody>
      </p:sp>
      <p:sp>
        <p:nvSpPr>
          <p:cNvPr id="17" name="Text 15"/>
          <p:cNvSpPr/>
          <p:nvPr/>
        </p:nvSpPr>
        <p:spPr>
          <a:xfrm>
            <a:off x="4617720" y="2103120"/>
            <a:ext cx="18288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212529"/>
                </a:solidFill>
              </a:rPr>
              <a:t>anomalia Warszawa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212529"/>
                </a:solidFill>
              </a:rPr>
              <a:t>2024 r.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4617720" y="3154680"/>
            <a:ext cx="1828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6C757D"/>
                </a:solidFill>
              </a:rPr>
              <a:t>anomaly Warsaw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i="1" dirty="0">
                <a:solidFill>
                  <a:srgbClr val="6C757D"/>
                </a:solidFill>
              </a:rPr>
              <a:t>2024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6720840" y="914400"/>
            <a:ext cx="1920240" cy="3749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EE2E6"/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20" name="Shape 18"/>
          <p:cNvSpPr/>
          <p:nvPr/>
        </p:nvSpPr>
        <p:spPr>
          <a:xfrm>
            <a:off x="6720840" y="914400"/>
            <a:ext cx="1920240" cy="128016"/>
          </a:xfrm>
          <a:prstGeom prst="rect">
            <a:avLst/>
          </a:prstGeom>
          <a:solidFill>
            <a:srgbClr val="457B9D"/>
          </a:solidFill>
          <a:ln w="12700">
            <a:solidFill>
              <a:srgbClr val="457B9D">
                <a:alpha val="0"/>
              </a:srgbClr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21" name="Text 19"/>
          <p:cNvSpPr/>
          <p:nvPr/>
        </p:nvSpPr>
        <p:spPr>
          <a:xfrm>
            <a:off x="6766560" y="1069848"/>
            <a:ext cx="18288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457B9D"/>
                </a:solidFill>
              </a:rPr>
              <a:t>−400mm</a:t>
            </a:r>
            <a:endParaRPr lang="en-US" sz="2800" dirty="0"/>
          </a:p>
        </p:txBody>
      </p:sp>
      <p:sp>
        <p:nvSpPr>
          <p:cNvPr id="22" name="Text 20"/>
          <p:cNvSpPr/>
          <p:nvPr/>
        </p:nvSpPr>
        <p:spPr>
          <a:xfrm>
            <a:off x="6766560" y="2103120"/>
            <a:ext cx="18288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212529"/>
                </a:solidFill>
              </a:rPr>
              <a:t>ujemny bilans wodny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212529"/>
                </a:solidFill>
              </a:rPr>
              <a:t>zach./centrum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6766560" y="3154680"/>
            <a:ext cx="1828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6C757D"/>
                </a:solidFill>
              </a:rPr>
              <a:t>negative water balance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i="1" dirty="0">
                <a:solidFill>
                  <a:srgbClr val="6C757D"/>
                </a:solidFill>
              </a:rPr>
              <a:t>west/central Poland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D8F3DC"/>
          </a:solidFill>
          <a:ln w="12700">
            <a:solidFill>
              <a:srgbClr val="D8F3DC">
                <a:alpha val="0"/>
              </a:srgbClr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25" name="Text 23"/>
          <p:cNvSpPr/>
          <p:nvPr/>
        </p:nvSpPr>
        <p:spPr>
          <a:xfrm>
            <a:off x="274320" y="4800600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B4332"/>
                </a:solidFill>
              </a:rPr>
              <a:t>Źródło / Source: IMGW-PIB Raport Klimat Polski 2024 (imgw.pl) | Copernicus C3S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21252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29200" y="0"/>
            <a:ext cx="41148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0" y="0"/>
            <a:ext cx="4114800" cy="5143500"/>
          </a:xfrm>
          <a:prstGeom prst="rect">
            <a:avLst/>
          </a:prstGeom>
          <a:solidFill>
            <a:srgbClr val="000000">
              <a:alpha val="5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4" name="Text 1"/>
          <p:cNvSpPr/>
          <p:nvPr/>
        </p:nvSpPr>
        <p:spPr>
          <a:xfrm>
            <a:off x="274320" y="164592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E76F51"/>
                </a:solidFill>
              </a:rPr>
              <a:t>PRZYCZYNY ZMIAN KLIMATYCZNYCH</a:t>
            </a:r>
            <a:endParaRPr lang="en-US" sz="1800" dirty="0"/>
          </a:p>
        </p:txBody>
      </p:sp>
      <p:sp>
        <p:nvSpPr>
          <p:cNvPr id="5" name="Text 2"/>
          <p:cNvSpPr/>
          <p:nvPr/>
        </p:nvSpPr>
        <p:spPr>
          <a:xfrm>
            <a:off x="274320" y="621792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kern="0" spc="200" dirty="0">
                <a:solidFill>
                  <a:srgbClr val="F4A261"/>
                </a:solidFill>
              </a:rPr>
              <a:t>CAUSES OF CLIMATE CHANGE</a:t>
            </a:r>
            <a:endParaRPr lang="en-US" sz="1100" dirty="0"/>
          </a:p>
        </p:txBody>
      </p:sp>
      <p:sp>
        <p:nvSpPr>
          <p:cNvPr id="6" name="Shape 3"/>
          <p:cNvSpPr/>
          <p:nvPr/>
        </p:nvSpPr>
        <p:spPr>
          <a:xfrm>
            <a:off x="228600" y="1051560"/>
            <a:ext cx="4434840" cy="676656"/>
          </a:xfrm>
          <a:prstGeom prst="rect">
            <a:avLst/>
          </a:prstGeom>
          <a:solidFill>
            <a:srgbClr val="FFFFFF">
              <a:alpha val="10000"/>
            </a:srgbClr>
          </a:solidFill>
          <a:ln w="9525">
            <a:solidFill>
              <a:srgbClr val="E76F51"/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7" name="Text 4"/>
          <p:cNvSpPr/>
          <p:nvPr/>
        </p:nvSpPr>
        <p:spPr>
          <a:xfrm>
            <a:off x="320040" y="1088136"/>
            <a:ext cx="42062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🏭  Spalanie paliw kopalnych (węgiel, ropa, gaz)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320040" y="1417320"/>
            <a:ext cx="42062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F4A261"/>
                </a:solidFill>
              </a:rPr>
              <a:t>      Burning fossil fuels (coal, oil, gas)</a:t>
            </a:r>
            <a:endParaRPr lang="en-US" sz="1000" dirty="0"/>
          </a:p>
        </p:txBody>
      </p:sp>
      <p:sp>
        <p:nvSpPr>
          <p:cNvPr id="9" name="Shape 6"/>
          <p:cNvSpPr/>
          <p:nvPr/>
        </p:nvSpPr>
        <p:spPr>
          <a:xfrm>
            <a:off x="228600" y="1819656"/>
            <a:ext cx="4434840" cy="676656"/>
          </a:xfrm>
          <a:prstGeom prst="rect">
            <a:avLst/>
          </a:prstGeom>
          <a:solidFill>
            <a:srgbClr val="FFFFFF">
              <a:alpha val="10000"/>
            </a:srgbClr>
          </a:solidFill>
          <a:ln w="9525">
            <a:solidFill>
              <a:srgbClr val="E76F51"/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10" name="Text 7"/>
          <p:cNvSpPr/>
          <p:nvPr/>
        </p:nvSpPr>
        <p:spPr>
          <a:xfrm>
            <a:off x="320040" y="1856232"/>
            <a:ext cx="42062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🚗  Transport drogowy i lotniczy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320040" y="2185416"/>
            <a:ext cx="42062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F4A261"/>
                </a:solidFill>
              </a:rPr>
              <a:t>      Road &amp; air transport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228600" y="2587752"/>
            <a:ext cx="4434840" cy="676656"/>
          </a:xfrm>
          <a:prstGeom prst="rect">
            <a:avLst/>
          </a:prstGeom>
          <a:solidFill>
            <a:srgbClr val="FFFFFF">
              <a:alpha val="10000"/>
            </a:srgbClr>
          </a:solidFill>
          <a:ln w="9525">
            <a:solidFill>
              <a:srgbClr val="E76F51"/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13" name="Text 10"/>
          <p:cNvSpPr/>
          <p:nvPr/>
        </p:nvSpPr>
        <p:spPr>
          <a:xfrm>
            <a:off x="320040" y="2624328"/>
            <a:ext cx="42062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🐄  Rolnictwo i hodowla (CH₄, N₂O)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320040" y="2953512"/>
            <a:ext cx="42062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F4A261"/>
                </a:solidFill>
              </a:rPr>
              <a:t>      Agriculture &amp; livestock (CH₄, N₂O)</a:t>
            </a:r>
            <a:endParaRPr lang="en-US" sz="1000" dirty="0"/>
          </a:p>
        </p:txBody>
      </p:sp>
      <p:sp>
        <p:nvSpPr>
          <p:cNvPr id="15" name="Shape 12"/>
          <p:cNvSpPr/>
          <p:nvPr/>
        </p:nvSpPr>
        <p:spPr>
          <a:xfrm>
            <a:off x="228600" y="3355848"/>
            <a:ext cx="4434840" cy="676656"/>
          </a:xfrm>
          <a:prstGeom prst="rect">
            <a:avLst/>
          </a:prstGeom>
          <a:solidFill>
            <a:srgbClr val="FFFFFF">
              <a:alpha val="10000"/>
            </a:srgbClr>
          </a:solidFill>
          <a:ln w="9525">
            <a:solidFill>
              <a:srgbClr val="E76F51"/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16" name="Text 13"/>
          <p:cNvSpPr/>
          <p:nvPr/>
        </p:nvSpPr>
        <p:spPr>
          <a:xfrm>
            <a:off x="320040" y="3392424"/>
            <a:ext cx="42062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🌳  Wylesianie i zmiany użytkowania gruntów</a:t>
            </a:r>
            <a:endParaRPr lang="en-US" sz="1200" dirty="0"/>
          </a:p>
        </p:txBody>
      </p:sp>
      <p:sp>
        <p:nvSpPr>
          <p:cNvPr id="17" name="Text 14"/>
          <p:cNvSpPr/>
          <p:nvPr/>
        </p:nvSpPr>
        <p:spPr>
          <a:xfrm>
            <a:off x="320040" y="3721608"/>
            <a:ext cx="42062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F4A261"/>
                </a:solidFill>
              </a:rPr>
              <a:t>      Deforestation &amp; land-use changes</a:t>
            </a:r>
            <a:endParaRPr lang="en-US" sz="1000" dirty="0"/>
          </a:p>
        </p:txBody>
      </p:sp>
      <p:sp>
        <p:nvSpPr>
          <p:cNvPr id="18" name="Shape 15"/>
          <p:cNvSpPr/>
          <p:nvPr/>
        </p:nvSpPr>
        <p:spPr>
          <a:xfrm>
            <a:off x="228600" y="4123944"/>
            <a:ext cx="4434840" cy="676656"/>
          </a:xfrm>
          <a:prstGeom prst="rect">
            <a:avLst/>
          </a:prstGeom>
          <a:solidFill>
            <a:srgbClr val="FFFFFF">
              <a:alpha val="10000"/>
            </a:srgbClr>
          </a:solidFill>
          <a:ln w="9525">
            <a:solidFill>
              <a:srgbClr val="E76F51"/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19" name="Text 16"/>
          <p:cNvSpPr/>
          <p:nvPr/>
        </p:nvSpPr>
        <p:spPr>
          <a:xfrm>
            <a:off x="320040" y="4160520"/>
            <a:ext cx="42062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🏗️  Przemysł ciężki i budownictwo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320040" y="4489704"/>
            <a:ext cx="42062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F4A261"/>
                </a:solidFill>
              </a:rPr>
              <a:t>      Heavy industry &amp; construction</a:t>
            </a:r>
            <a:endParaRPr lang="en-US" sz="1000" dirty="0"/>
          </a:p>
        </p:txBody>
      </p:sp>
      <p:sp>
        <p:nvSpPr>
          <p:cNvPr id="21" name="Text 18"/>
          <p:cNvSpPr/>
          <p:nvPr/>
        </p:nvSpPr>
        <p:spPr>
          <a:xfrm>
            <a:off x="228600" y="4846320"/>
            <a:ext cx="4572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6C757D"/>
                </a:solidFill>
              </a:rPr>
              <a:t>Źródło / Source: IPCC AR6 (ipcc.ch), KOBiZE (kobize.pl), IOŚ-PIB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C62828"/>
          </a:solidFill>
          <a:ln w="12700">
            <a:solidFill>
              <a:srgbClr val="C62828">
                <a:alpha val="0"/>
              </a:srgbClr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3" name="Text 1"/>
          <p:cNvSpPr/>
          <p:nvPr/>
        </p:nvSpPr>
        <p:spPr>
          <a:xfrm>
            <a:off x="274320" y="109728"/>
            <a:ext cx="8595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FFFFFF"/>
                </a:solidFill>
              </a:rPr>
              <a:t>SKUTKI W POLSCE (1/2)  |  EFFECTS IN POLAND (1/2)</a:t>
            </a:r>
            <a:endParaRPr lang="en-US" sz="21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0" y="795528"/>
            <a:ext cx="4526280" cy="2103120"/>
          </a:xfrm>
          <a:prstGeom prst="rect">
            <a:avLst/>
          </a:prstGeom>
        </p:spPr>
      </p:pic>
      <p:pic>
        <p:nvPicPr>
          <p:cNvPr id="5" name="Image 1" descr="preencoded.png"/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4617720" y="795528"/>
            <a:ext cx="4526280" cy="2103120"/>
          </a:xfrm>
          <a:prstGeom prst="rect">
            <a:avLst/>
          </a:prstGeom>
        </p:spPr>
      </p:pic>
      <p:sp>
        <p:nvSpPr>
          <p:cNvPr id="6" name="Shape 2"/>
          <p:cNvSpPr/>
          <p:nvPr/>
        </p:nvSpPr>
        <p:spPr>
          <a:xfrm>
            <a:off x="0" y="795528"/>
            <a:ext cx="4526280" cy="457200"/>
          </a:xfrm>
          <a:prstGeom prst="rect">
            <a:avLst/>
          </a:prstGeom>
          <a:solidFill>
            <a:srgbClr val="000000">
              <a:alpha val="7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7" name="Text 3"/>
          <p:cNvSpPr/>
          <p:nvPr/>
        </p:nvSpPr>
        <p:spPr>
          <a:xfrm>
            <a:off x="109728" y="841248"/>
            <a:ext cx="4297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🌡 FALE UPAŁÓW / HEATWAVES</a:t>
            </a:r>
            <a:endParaRPr lang="en-US" sz="1200" dirty="0"/>
          </a:p>
        </p:txBody>
      </p:sp>
      <p:sp>
        <p:nvSpPr>
          <p:cNvPr id="8" name="Shape 4"/>
          <p:cNvSpPr/>
          <p:nvPr/>
        </p:nvSpPr>
        <p:spPr>
          <a:xfrm>
            <a:off x="4617720" y="795528"/>
            <a:ext cx="4526280" cy="457200"/>
          </a:xfrm>
          <a:prstGeom prst="rect">
            <a:avLst/>
          </a:prstGeom>
          <a:solidFill>
            <a:srgbClr val="000000">
              <a:alpha val="7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9" name="Text 5"/>
          <p:cNvSpPr/>
          <p:nvPr/>
        </p:nvSpPr>
        <p:spPr>
          <a:xfrm>
            <a:off x="4727448" y="841248"/>
            <a:ext cx="4297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🌊 POWODZIE / FLOODS</a:t>
            </a:r>
            <a:endParaRPr lang="en-US" sz="1200" dirty="0"/>
          </a:p>
        </p:txBody>
      </p:sp>
      <p:sp>
        <p:nvSpPr>
          <p:cNvPr id="10" name="Text 6"/>
          <p:cNvSpPr/>
          <p:nvPr/>
        </p:nvSpPr>
        <p:spPr>
          <a:xfrm>
            <a:off x="137160" y="3017520"/>
            <a:ext cx="42976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12529"/>
                </a:solidFill>
              </a:rPr>
              <a:t>• Coraz częstsze i dłuższe fale upałów</a:t>
            </a:r>
            <a:endParaRPr lang="en-US" sz="1100" dirty="0"/>
          </a:p>
        </p:txBody>
      </p:sp>
      <p:sp>
        <p:nvSpPr>
          <p:cNvPr id="11" name="Text 7"/>
          <p:cNvSpPr/>
          <p:nvPr/>
        </p:nvSpPr>
        <p:spPr>
          <a:xfrm>
            <a:off x="137160" y="3310128"/>
            <a:ext cx="4297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6C757D"/>
                </a:solidFill>
              </a:rPr>
              <a:t>  More frequent &amp; longer heat waves</a:t>
            </a:r>
            <a:endParaRPr lang="en-US" sz="950" dirty="0"/>
          </a:p>
        </p:txBody>
      </p:sp>
      <p:sp>
        <p:nvSpPr>
          <p:cNvPr id="12" name="Text 8"/>
          <p:cNvSpPr/>
          <p:nvPr/>
        </p:nvSpPr>
        <p:spPr>
          <a:xfrm>
            <a:off x="137160" y="3364992"/>
            <a:ext cx="42976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12529"/>
                </a:solidFill>
              </a:rPr>
              <a:t>• Wzrost liczby 'nocy tropikalnych' (&gt;20°C)</a:t>
            </a:r>
            <a:endParaRPr lang="en-US" sz="1100" dirty="0"/>
          </a:p>
        </p:txBody>
      </p:sp>
      <p:sp>
        <p:nvSpPr>
          <p:cNvPr id="13" name="Text 9"/>
          <p:cNvSpPr/>
          <p:nvPr/>
        </p:nvSpPr>
        <p:spPr>
          <a:xfrm>
            <a:off x="137160" y="3657600"/>
            <a:ext cx="4297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6C757D"/>
                </a:solidFill>
              </a:rPr>
              <a:t>  Rise in tropical nights (&gt;20°C)</a:t>
            </a:r>
            <a:endParaRPr lang="en-US" sz="950" dirty="0"/>
          </a:p>
        </p:txBody>
      </p:sp>
      <p:sp>
        <p:nvSpPr>
          <p:cNvPr id="14" name="Text 10"/>
          <p:cNvSpPr/>
          <p:nvPr/>
        </p:nvSpPr>
        <p:spPr>
          <a:xfrm>
            <a:off x="137160" y="3712464"/>
            <a:ext cx="42976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12529"/>
                </a:solidFill>
              </a:rPr>
              <a:t>• Zagrożenie zdrowia – szczególnie seniorów</a:t>
            </a:r>
            <a:endParaRPr lang="en-US" sz="1100" dirty="0"/>
          </a:p>
        </p:txBody>
      </p:sp>
      <p:sp>
        <p:nvSpPr>
          <p:cNvPr id="15" name="Text 11"/>
          <p:cNvSpPr/>
          <p:nvPr/>
        </p:nvSpPr>
        <p:spPr>
          <a:xfrm>
            <a:off x="137160" y="4005072"/>
            <a:ext cx="4297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6C757D"/>
                </a:solidFill>
              </a:rPr>
              <a:t>  Health risk – especially elderly</a:t>
            </a:r>
            <a:endParaRPr lang="en-US" sz="950" dirty="0"/>
          </a:p>
        </p:txBody>
      </p:sp>
      <p:sp>
        <p:nvSpPr>
          <p:cNvPr id="16" name="Text 12"/>
          <p:cNvSpPr/>
          <p:nvPr/>
        </p:nvSpPr>
        <p:spPr>
          <a:xfrm>
            <a:off x="4754880" y="3017520"/>
            <a:ext cx="42976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12529"/>
                </a:solidFill>
              </a:rPr>
              <a:t>• Powódź 2024 – niż genueński 'Boris'</a:t>
            </a:r>
            <a:endParaRPr lang="en-US" sz="1100" dirty="0"/>
          </a:p>
        </p:txBody>
      </p:sp>
      <p:sp>
        <p:nvSpPr>
          <p:cNvPr id="17" name="Text 13"/>
          <p:cNvSpPr/>
          <p:nvPr/>
        </p:nvSpPr>
        <p:spPr>
          <a:xfrm>
            <a:off x="4754880" y="3310128"/>
            <a:ext cx="4297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6C757D"/>
                </a:solidFill>
              </a:rPr>
              <a:t>  2024 flood – Genoa Low 'Boris'</a:t>
            </a:r>
            <a:endParaRPr lang="en-US" sz="950" dirty="0"/>
          </a:p>
        </p:txBody>
      </p:sp>
      <p:sp>
        <p:nvSpPr>
          <p:cNvPr id="18" name="Text 14"/>
          <p:cNvSpPr/>
          <p:nvPr/>
        </p:nvSpPr>
        <p:spPr>
          <a:xfrm>
            <a:off x="4754880" y="3364992"/>
            <a:ext cx="42976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12529"/>
                </a:solidFill>
              </a:rPr>
              <a:t>• Rzeki przekroczyły 2× roczne maksima</a:t>
            </a:r>
            <a:endParaRPr lang="en-US" sz="1100" dirty="0"/>
          </a:p>
        </p:txBody>
      </p:sp>
      <p:sp>
        <p:nvSpPr>
          <p:cNvPr id="19" name="Text 15"/>
          <p:cNvSpPr/>
          <p:nvPr/>
        </p:nvSpPr>
        <p:spPr>
          <a:xfrm>
            <a:off x="4754880" y="3657600"/>
            <a:ext cx="4297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6C757D"/>
                </a:solidFill>
              </a:rPr>
              <a:t>  Rivers exceeded 2× annual max</a:t>
            </a:r>
            <a:endParaRPr lang="en-US" sz="950" dirty="0"/>
          </a:p>
        </p:txBody>
      </p:sp>
      <p:sp>
        <p:nvSpPr>
          <p:cNvPr id="20" name="Text 16"/>
          <p:cNvSpPr/>
          <p:nvPr/>
        </p:nvSpPr>
        <p:spPr>
          <a:xfrm>
            <a:off x="4754880" y="3712464"/>
            <a:ext cx="42976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12529"/>
                </a:solidFill>
              </a:rPr>
              <a:t>• Ogromne straty infrastrukturalne</a:t>
            </a:r>
            <a:endParaRPr lang="en-US" sz="1100" dirty="0"/>
          </a:p>
        </p:txBody>
      </p:sp>
      <p:sp>
        <p:nvSpPr>
          <p:cNvPr id="21" name="Text 17"/>
          <p:cNvSpPr/>
          <p:nvPr/>
        </p:nvSpPr>
        <p:spPr>
          <a:xfrm>
            <a:off x="4754880" y="4005072"/>
            <a:ext cx="4297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6C757D"/>
                </a:solidFill>
              </a:rPr>
              <a:t>  Major infrastructure losses</a:t>
            </a:r>
            <a:endParaRPr lang="en-US" sz="950" dirty="0"/>
          </a:p>
        </p:txBody>
      </p:sp>
      <p:sp>
        <p:nvSpPr>
          <p:cNvPr id="22" name="Shape 18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DEE2E6"/>
          </a:solidFill>
          <a:ln w="12700">
            <a:solidFill>
              <a:srgbClr val="DEE2E6">
                <a:alpha val="0"/>
              </a:srgbClr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23" name="Text 19"/>
          <p:cNvSpPr/>
          <p:nvPr/>
        </p:nvSpPr>
        <p:spPr>
          <a:xfrm>
            <a:off x="274320" y="4873752"/>
            <a:ext cx="8595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212529"/>
                </a:solidFill>
              </a:rPr>
              <a:t>Źródło / Source: IMGW-PIB Klimat Polski 2024, IOŚ-PIB (ios.edu.pl)</a:t>
            </a:r>
            <a:endParaRPr lang="en-US" sz="8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40916C"/>
          </a:solidFill>
          <a:ln w="12700">
            <a:solidFill>
              <a:srgbClr val="40916C">
                <a:alpha val="0"/>
              </a:srgbClr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3" name="Text 1"/>
          <p:cNvSpPr/>
          <p:nvPr/>
        </p:nvSpPr>
        <p:spPr>
          <a:xfrm>
            <a:off x="274320" y="109728"/>
            <a:ext cx="8595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FFFFFF"/>
                </a:solidFill>
              </a:rPr>
              <a:t>SKUTKI W POLSCE (2/2)  |  EFFECTS IN POLAND (2/2)</a:t>
            </a:r>
            <a:endParaRPr lang="en-US" sz="21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0" y="795528"/>
            <a:ext cx="4526280" cy="2103120"/>
          </a:xfrm>
          <a:prstGeom prst="rect">
            <a:avLst/>
          </a:prstGeom>
        </p:spPr>
      </p:pic>
      <p:pic>
        <p:nvPicPr>
          <p:cNvPr id="5" name="Image 1" descr="preencoded.png"/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4617720" y="795528"/>
            <a:ext cx="4526280" cy="2103120"/>
          </a:xfrm>
          <a:prstGeom prst="rect">
            <a:avLst/>
          </a:prstGeom>
        </p:spPr>
      </p:pic>
      <p:sp>
        <p:nvSpPr>
          <p:cNvPr id="6" name="Shape 2"/>
          <p:cNvSpPr/>
          <p:nvPr/>
        </p:nvSpPr>
        <p:spPr>
          <a:xfrm>
            <a:off x="0" y="795528"/>
            <a:ext cx="4526280" cy="457200"/>
          </a:xfrm>
          <a:prstGeom prst="rect">
            <a:avLst/>
          </a:prstGeom>
          <a:solidFill>
            <a:srgbClr val="000000">
              <a:alpha val="7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7" name="Text 3"/>
          <p:cNvSpPr/>
          <p:nvPr/>
        </p:nvSpPr>
        <p:spPr>
          <a:xfrm>
            <a:off x="109728" y="841248"/>
            <a:ext cx="4297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🏜️ SUSZE / DROUGHTS</a:t>
            </a:r>
            <a:endParaRPr lang="en-US" sz="1200" dirty="0"/>
          </a:p>
        </p:txBody>
      </p:sp>
      <p:sp>
        <p:nvSpPr>
          <p:cNvPr id="8" name="Shape 4"/>
          <p:cNvSpPr/>
          <p:nvPr/>
        </p:nvSpPr>
        <p:spPr>
          <a:xfrm>
            <a:off x="4617720" y="795528"/>
            <a:ext cx="4526280" cy="457200"/>
          </a:xfrm>
          <a:prstGeom prst="rect">
            <a:avLst/>
          </a:prstGeom>
          <a:solidFill>
            <a:srgbClr val="000000">
              <a:alpha val="7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9" name="Text 5"/>
          <p:cNvSpPr/>
          <p:nvPr/>
        </p:nvSpPr>
        <p:spPr>
          <a:xfrm>
            <a:off x="4727448" y="841248"/>
            <a:ext cx="4297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</a:rPr>
              <a:t>🌲 PRZYRODA / NATURE &amp; BIODIVERSITY</a:t>
            </a:r>
            <a:endParaRPr lang="en-US" sz="1100" dirty="0"/>
          </a:p>
        </p:txBody>
      </p:sp>
      <p:sp>
        <p:nvSpPr>
          <p:cNvPr id="10" name="Text 6"/>
          <p:cNvSpPr/>
          <p:nvPr/>
        </p:nvSpPr>
        <p:spPr>
          <a:xfrm>
            <a:off x="137160" y="3017520"/>
            <a:ext cx="42976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12529"/>
                </a:solidFill>
              </a:rPr>
              <a:t>• Ujemny bilans wodny (−400 mm w centrum PL)</a:t>
            </a:r>
            <a:endParaRPr lang="en-US" sz="1100" dirty="0"/>
          </a:p>
        </p:txBody>
      </p:sp>
      <p:sp>
        <p:nvSpPr>
          <p:cNvPr id="11" name="Text 7"/>
          <p:cNvSpPr/>
          <p:nvPr/>
        </p:nvSpPr>
        <p:spPr>
          <a:xfrm>
            <a:off x="137160" y="3310128"/>
            <a:ext cx="4297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6C757D"/>
                </a:solidFill>
              </a:rPr>
              <a:t>  Negative water balance (−400mm central PL)</a:t>
            </a:r>
            <a:endParaRPr lang="en-US" sz="950" dirty="0"/>
          </a:p>
        </p:txBody>
      </p:sp>
      <p:sp>
        <p:nvSpPr>
          <p:cNvPr id="12" name="Text 8"/>
          <p:cNvSpPr/>
          <p:nvPr/>
        </p:nvSpPr>
        <p:spPr>
          <a:xfrm>
            <a:off x="137160" y="3364992"/>
            <a:ext cx="42976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12529"/>
                </a:solidFill>
              </a:rPr>
              <a:t>• Zagrożenie rolnictwa i bezp. żywnościowego</a:t>
            </a:r>
            <a:endParaRPr lang="en-US" sz="1100" dirty="0"/>
          </a:p>
        </p:txBody>
      </p:sp>
      <p:sp>
        <p:nvSpPr>
          <p:cNvPr id="13" name="Text 9"/>
          <p:cNvSpPr/>
          <p:nvPr/>
        </p:nvSpPr>
        <p:spPr>
          <a:xfrm>
            <a:off x="137160" y="3657600"/>
            <a:ext cx="4297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6C757D"/>
                </a:solidFill>
              </a:rPr>
              <a:t>  Threat to agriculture &amp; food security</a:t>
            </a:r>
            <a:endParaRPr lang="en-US" sz="950" dirty="0"/>
          </a:p>
        </p:txBody>
      </p:sp>
      <p:sp>
        <p:nvSpPr>
          <p:cNvPr id="14" name="Text 10"/>
          <p:cNvSpPr/>
          <p:nvPr/>
        </p:nvSpPr>
        <p:spPr>
          <a:xfrm>
            <a:off x="137160" y="3712464"/>
            <a:ext cx="42976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12529"/>
                </a:solidFill>
              </a:rPr>
              <a:t>• Obniżanie się poziomu wód gruntowych</a:t>
            </a:r>
            <a:endParaRPr lang="en-US" sz="1100" dirty="0"/>
          </a:p>
        </p:txBody>
      </p:sp>
      <p:sp>
        <p:nvSpPr>
          <p:cNvPr id="15" name="Text 11"/>
          <p:cNvSpPr/>
          <p:nvPr/>
        </p:nvSpPr>
        <p:spPr>
          <a:xfrm>
            <a:off x="137160" y="4005072"/>
            <a:ext cx="4297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6C757D"/>
                </a:solidFill>
              </a:rPr>
              <a:t>  Declining groundwater levels</a:t>
            </a:r>
            <a:endParaRPr lang="en-US" sz="950" dirty="0"/>
          </a:p>
        </p:txBody>
      </p:sp>
      <p:sp>
        <p:nvSpPr>
          <p:cNvPr id="16" name="Text 12"/>
          <p:cNvSpPr/>
          <p:nvPr/>
        </p:nvSpPr>
        <p:spPr>
          <a:xfrm>
            <a:off x="4754880" y="3017520"/>
            <a:ext cx="42976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12529"/>
                </a:solidFill>
              </a:rPr>
              <a:t>• Przesunięcie stref klimatycznych roślin</a:t>
            </a:r>
            <a:endParaRPr lang="en-US" sz="1100" dirty="0"/>
          </a:p>
        </p:txBody>
      </p:sp>
      <p:sp>
        <p:nvSpPr>
          <p:cNvPr id="17" name="Text 13"/>
          <p:cNvSpPr/>
          <p:nvPr/>
        </p:nvSpPr>
        <p:spPr>
          <a:xfrm>
            <a:off x="4754880" y="3310128"/>
            <a:ext cx="4297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6C757D"/>
                </a:solidFill>
              </a:rPr>
              <a:t>  Shift in plant climate zones northward</a:t>
            </a:r>
            <a:endParaRPr lang="en-US" sz="950" dirty="0"/>
          </a:p>
        </p:txBody>
      </p:sp>
      <p:sp>
        <p:nvSpPr>
          <p:cNvPr id="18" name="Text 14"/>
          <p:cNvSpPr/>
          <p:nvPr/>
        </p:nvSpPr>
        <p:spPr>
          <a:xfrm>
            <a:off x="4754880" y="3364992"/>
            <a:ext cx="42976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12529"/>
                </a:solidFill>
              </a:rPr>
              <a:t>• Masowe pojawienie szkodników leśnych (kornik)</a:t>
            </a:r>
            <a:endParaRPr lang="en-US" sz="1100" dirty="0"/>
          </a:p>
        </p:txBody>
      </p:sp>
      <p:sp>
        <p:nvSpPr>
          <p:cNvPr id="19" name="Text 15"/>
          <p:cNvSpPr/>
          <p:nvPr/>
        </p:nvSpPr>
        <p:spPr>
          <a:xfrm>
            <a:off x="4754880" y="3657600"/>
            <a:ext cx="4297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6C757D"/>
                </a:solidFill>
              </a:rPr>
              <a:t>  Mass outbreaks of forest pests (bark beetle)</a:t>
            </a:r>
            <a:endParaRPr lang="en-US" sz="950" dirty="0"/>
          </a:p>
        </p:txBody>
      </p:sp>
      <p:sp>
        <p:nvSpPr>
          <p:cNvPr id="20" name="Text 16"/>
          <p:cNvSpPr/>
          <p:nvPr/>
        </p:nvSpPr>
        <p:spPr>
          <a:xfrm>
            <a:off x="4754880" y="3712464"/>
            <a:ext cx="42976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12529"/>
                </a:solidFill>
              </a:rPr>
              <a:t>• Zagrożenie bioróżnorodności gatunków</a:t>
            </a:r>
            <a:endParaRPr lang="en-US" sz="1100" dirty="0"/>
          </a:p>
        </p:txBody>
      </p:sp>
      <p:sp>
        <p:nvSpPr>
          <p:cNvPr id="21" name="Text 17"/>
          <p:cNvSpPr/>
          <p:nvPr/>
        </p:nvSpPr>
        <p:spPr>
          <a:xfrm>
            <a:off x="4754880" y="4005072"/>
            <a:ext cx="4297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6C757D"/>
                </a:solidFill>
              </a:rPr>
              <a:t>  Biodiversity &amp; species at risk</a:t>
            </a:r>
            <a:endParaRPr lang="en-US" sz="950" dirty="0"/>
          </a:p>
        </p:txBody>
      </p:sp>
      <p:sp>
        <p:nvSpPr>
          <p:cNvPr id="22" name="Shape 18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DEE2E6"/>
          </a:solidFill>
          <a:ln w="12700">
            <a:solidFill>
              <a:srgbClr val="DEE2E6">
                <a:alpha val="0"/>
              </a:srgbClr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23" name="Text 19"/>
          <p:cNvSpPr/>
          <p:nvPr/>
        </p:nvSpPr>
        <p:spPr>
          <a:xfrm>
            <a:off x="274320" y="4873752"/>
            <a:ext cx="8595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212529"/>
                </a:solidFill>
              </a:rPr>
              <a:t>Źródło / Source: IMGW-PIB stopsuszy.imgw.pl, IOŚ-PIB, Lasy Państwowe</a:t>
            </a:r>
            <a:endParaRPr lang="en-US" sz="8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D3557"/>
          </a:solidFill>
          <a:ln w="12700">
            <a:solidFill>
              <a:srgbClr val="1D355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3" name="Text 1"/>
          <p:cNvSpPr/>
          <p:nvPr/>
        </p:nvSpPr>
        <p:spPr>
          <a:xfrm>
            <a:off x="274320" y="109728"/>
            <a:ext cx="8595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WZROST TEMPERATURY W POLSCE  |  TEMPERATURE RISE IN POLAND</a:t>
            </a:r>
            <a:endParaRPr lang="en-US" sz="2000" dirty="0"/>
          </a:p>
        </p:txBody>
      </p:sp>
      <p:graphicFrame>
        <p:nvGraphicFramePr>
          <p:cNvPr id="4" name="Chart 0"/>
          <p:cNvGraphicFramePr/>
          <p:nvPr/>
        </p:nvGraphicFramePr>
        <p:xfrm>
          <a:off x="365760" y="868680"/>
          <a:ext cx="8412480" cy="352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 2"/>
          <p:cNvSpPr/>
          <p:nvPr/>
        </p:nvSpPr>
        <p:spPr>
          <a:xfrm>
            <a:off x="274320" y="4828032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6C757D"/>
                </a:solidFill>
              </a:rPr>
              <a:t>Źródło / Source: IMGW-PIB (imgw.pl) – Klimat Polski 1951–2024. Anomalia względem okresu referencyjnego 1991–2020.</a:t>
            </a:r>
            <a:endParaRPr lang="en-US" sz="8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D35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55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4" name="Text 1"/>
          <p:cNvSpPr/>
          <p:nvPr/>
        </p:nvSpPr>
        <p:spPr>
          <a:xfrm>
            <a:off x="365760" y="13716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</a:rPr>
              <a:t>JAK ZAPOBIEGAĆ?  |  HOW TO PREVENT?</a:t>
            </a:r>
            <a:endParaRPr lang="en-US" sz="2600" dirty="0"/>
          </a:p>
        </p:txBody>
      </p:sp>
      <p:sp>
        <p:nvSpPr>
          <p:cNvPr id="5" name="Text 2"/>
          <p:cNvSpPr/>
          <p:nvPr/>
        </p:nvSpPr>
        <p:spPr>
          <a:xfrm>
            <a:off x="365760" y="64008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kern="0" spc="200" dirty="0">
                <a:solidFill>
                  <a:srgbClr val="74C69D"/>
                </a:solidFill>
              </a:rPr>
              <a:t>Działania systemowe / Systemic actions</a:t>
            </a:r>
            <a:endParaRPr lang="en-US" sz="1300" dirty="0"/>
          </a:p>
        </p:txBody>
      </p:sp>
      <p:sp>
        <p:nvSpPr>
          <p:cNvPr id="6" name="Shape 3"/>
          <p:cNvSpPr/>
          <p:nvPr/>
        </p:nvSpPr>
        <p:spPr>
          <a:xfrm>
            <a:off x="274320" y="1143000"/>
            <a:ext cx="4206240" cy="1078992"/>
          </a:xfrm>
          <a:prstGeom prst="rect">
            <a:avLst/>
          </a:prstGeom>
          <a:solidFill>
            <a:srgbClr val="FFFFFF">
              <a:alpha val="18000"/>
            </a:srgbClr>
          </a:solidFill>
          <a:ln w="19050">
            <a:solidFill>
              <a:srgbClr val="E9C46A"/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7" name="Text 4"/>
          <p:cNvSpPr/>
          <p:nvPr/>
        </p:nvSpPr>
        <p:spPr>
          <a:xfrm>
            <a:off x="365760" y="1197864"/>
            <a:ext cx="3977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⚡  Odnawialne źródła energii (OZE)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365760" y="1709928"/>
            <a:ext cx="3977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E9C46A"/>
                </a:solidFill>
              </a:rPr>
              <a:t>    Renewable energy sources (RES)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274320" y="2404872"/>
            <a:ext cx="4206240" cy="1078992"/>
          </a:xfrm>
          <a:prstGeom prst="rect">
            <a:avLst/>
          </a:prstGeom>
          <a:solidFill>
            <a:srgbClr val="FFFFFF">
              <a:alpha val="18000"/>
            </a:srgbClr>
          </a:solidFill>
          <a:ln w="19050">
            <a:solidFill>
              <a:srgbClr val="74C69D"/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10" name="Text 7"/>
          <p:cNvSpPr/>
          <p:nvPr/>
        </p:nvSpPr>
        <p:spPr>
          <a:xfrm>
            <a:off x="365760" y="2459736"/>
            <a:ext cx="3977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🏙️  Zielona infrastruktura miejska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365760" y="2971800"/>
            <a:ext cx="3977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74C69D"/>
                </a:solidFill>
              </a:rPr>
              <a:t>    Green urban infrastructure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274320" y="3666744"/>
            <a:ext cx="4206240" cy="1078992"/>
          </a:xfrm>
          <a:prstGeom prst="rect">
            <a:avLst/>
          </a:prstGeom>
          <a:solidFill>
            <a:srgbClr val="FFFFFF">
              <a:alpha val="18000"/>
            </a:srgbClr>
          </a:solidFill>
          <a:ln w="19050">
            <a:solidFill>
              <a:srgbClr val="A8DADC"/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13" name="Text 10"/>
          <p:cNvSpPr/>
          <p:nvPr/>
        </p:nvSpPr>
        <p:spPr>
          <a:xfrm>
            <a:off x="365760" y="3721608"/>
            <a:ext cx="3977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🚆  Rozbudowa transportu publicznego</a:t>
            </a:r>
            <a:endParaRPr lang="en-US" sz="1300" dirty="0"/>
          </a:p>
        </p:txBody>
      </p:sp>
      <p:sp>
        <p:nvSpPr>
          <p:cNvPr id="14" name="Text 11"/>
          <p:cNvSpPr/>
          <p:nvPr/>
        </p:nvSpPr>
        <p:spPr>
          <a:xfrm>
            <a:off x="365760" y="4233672"/>
            <a:ext cx="3977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A8DADC"/>
                </a:solidFill>
              </a:rPr>
              <a:t>    Expanding public transport</a:t>
            </a:r>
            <a:endParaRPr lang="en-US" sz="1100" dirty="0"/>
          </a:p>
        </p:txBody>
      </p:sp>
      <p:sp>
        <p:nvSpPr>
          <p:cNvPr id="15" name="Shape 12"/>
          <p:cNvSpPr/>
          <p:nvPr/>
        </p:nvSpPr>
        <p:spPr>
          <a:xfrm>
            <a:off x="4846320" y="1143000"/>
            <a:ext cx="4206240" cy="1078992"/>
          </a:xfrm>
          <a:prstGeom prst="rect">
            <a:avLst/>
          </a:prstGeom>
          <a:solidFill>
            <a:srgbClr val="FFFFFF">
              <a:alpha val="18000"/>
            </a:srgbClr>
          </a:solidFill>
          <a:ln w="19050">
            <a:solidFill>
              <a:srgbClr val="F4A261"/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16" name="Text 13"/>
          <p:cNvSpPr/>
          <p:nvPr/>
        </p:nvSpPr>
        <p:spPr>
          <a:xfrm>
            <a:off x="4937760" y="1197864"/>
            <a:ext cx="3977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🌾  Zrównoważone rolnictwo</a:t>
            </a:r>
            <a:endParaRPr lang="en-US" sz="1300" dirty="0"/>
          </a:p>
        </p:txBody>
      </p:sp>
      <p:sp>
        <p:nvSpPr>
          <p:cNvPr id="17" name="Text 14"/>
          <p:cNvSpPr/>
          <p:nvPr/>
        </p:nvSpPr>
        <p:spPr>
          <a:xfrm>
            <a:off x="4937760" y="1709928"/>
            <a:ext cx="3977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F4A261"/>
                </a:solidFill>
              </a:rPr>
              <a:t>    Sustainable agriculture</a:t>
            </a:r>
            <a:endParaRPr lang="en-US" sz="1100" dirty="0"/>
          </a:p>
        </p:txBody>
      </p:sp>
      <p:sp>
        <p:nvSpPr>
          <p:cNvPr id="18" name="Shape 15"/>
          <p:cNvSpPr/>
          <p:nvPr/>
        </p:nvSpPr>
        <p:spPr>
          <a:xfrm>
            <a:off x="4846320" y="2404872"/>
            <a:ext cx="4206240" cy="1078992"/>
          </a:xfrm>
          <a:prstGeom prst="rect">
            <a:avLst/>
          </a:prstGeom>
          <a:solidFill>
            <a:srgbClr val="FFFFFF">
              <a:alpha val="18000"/>
            </a:srgbClr>
          </a:solidFill>
          <a:ln w="19050">
            <a:solidFill>
              <a:srgbClr val="E76F51"/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19" name="Text 16"/>
          <p:cNvSpPr/>
          <p:nvPr/>
        </p:nvSpPr>
        <p:spPr>
          <a:xfrm>
            <a:off x="4937760" y="2459736"/>
            <a:ext cx="3977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📜  Europejski Zielony Ład (UE)</a:t>
            </a:r>
            <a:endParaRPr lang="en-US" sz="1300" dirty="0"/>
          </a:p>
        </p:txBody>
      </p:sp>
      <p:sp>
        <p:nvSpPr>
          <p:cNvPr id="20" name="Text 17"/>
          <p:cNvSpPr/>
          <p:nvPr/>
        </p:nvSpPr>
        <p:spPr>
          <a:xfrm>
            <a:off x="4937760" y="2971800"/>
            <a:ext cx="3977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E76F51"/>
                </a:solidFill>
              </a:rPr>
              <a:t>    EU European Green Deal</a:t>
            </a:r>
            <a:endParaRPr lang="en-US" sz="1100" dirty="0"/>
          </a:p>
        </p:txBody>
      </p:sp>
      <p:sp>
        <p:nvSpPr>
          <p:cNvPr id="21" name="Shape 18"/>
          <p:cNvSpPr/>
          <p:nvPr/>
        </p:nvSpPr>
        <p:spPr>
          <a:xfrm>
            <a:off x="4846320" y="3666744"/>
            <a:ext cx="4206240" cy="1078992"/>
          </a:xfrm>
          <a:prstGeom prst="rect">
            <a:avLst/>
          </a:prstGeom>
          <a:solidFill>
            <a:srgbClr val="FFFFFF">
              <a:alpha val="18000"/>
            </a:srgbClr>
          </a:solidFill>
          <a:ln w="19050">
            <a:solidFill>
              <a:srgbClr val="48CAE4"/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22" name="Text 19"/>
          <p:cNvSpPr/>
          <p:nvPr/>
        </p:nvSpPr>
        <p:spPr>
          <a:xfrm>
            <a:off x="4937760" y="3721608"/>
            <a:ext cx="3977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💧  Zarządzanie zasobami wodnymi</a:t>
            </a:r>
            <a:endParaRPr lang="en-US" sz="1300" dirty="0"/>
          </a:p>
        </p:txBody>
      </p:sp>
      <p:sp>
        <p:nvSpPr>
          <p:cNvPr id="23" name="Text 20"/>
          <p:cNvSpPr/>
          <p:nvPr/>
        </p:nvSpPr>
        <p:spPr>
          <a:xfrm>
            <a:off x="4937760" y="4233672"/>
            <a:ext cx="3977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48CAE4"/>
                </a:solidFill>
              </a:rPr>
              <a:t>    Water resource management</a:t>
            </a:r>
            <a:endParaRPr lang="en-US" sz="1100" dirty="0"/>
          </a:p>
        </p:txBody>
      </p:sp>
      <p:sp>
        <p:nvSpPr>
          <p:cNvPr id="24" name="Text 21"/>
          <p:cNvSpPr/>
          <p:nvPr/>
        </p:nvSpPr>
        <p:spPr>
          <a:xfrm>
            <a:off x="274320" y="4846320"/>
            <a:ext cx="8595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DEE2E6"/>
                </a:solidFill>
              </a:rPr>
              <a:t>Źródło / Source: Europejski Zielony Ład (ec.europa.eu), IPCC AR6, IOŚ-PIB, Polityka Energetyczna Polski 2040</a:t>
            </a:r>
            <a:endParaRPr lang="en-US" sz="8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40916C"/>
          </a:solidFill>
          <a:ln w="12700">
            <a:solidFill>
              <a:srgbClr val="40916C">
                <a:alpha val="0"/>
              </a:srgbClr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3" name="Text 1"/>
          <p:cNvSpPr/>
          <p:nvPr/>
        </p:nvSpPr>
        <p:spPr>
          <a:xfrm>
            <a:off x="182880" y="109728"/>
            <a:ext cx="8778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50" b="1" dirty="0">
                <a:solidFill>
                  <a:srgbClr val="FFFFFF"/>
                </a:solidFill>
              </a:rPr>
              <a:t>CO MOŻE ZROBIĆ KAŻDY Z NAS?  |  WHAT CAN EACH OF US DO?</a:t>
            </a:r>
            <a:endParaRPr lang="en-US" sz="185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0" y="795528"/>
            <a:ext cx="2999232" cy="2011680"/>
          </a:xfrm>
          <a:prstGeom prst="rect">
            <a:avLst/>
          </a:prstGeom>
        </p:spPr>
      </p:pic>
      <p:pic>
        <p:nvPicPr>
          <p:cNvPr id="5" name="Image 1" descr="preencoded.png"/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3072384" y="795528"/>
            <a:ext cx="2999232" cy="2011680"/>
          </a:xfrm>
          <a:prstGeom prst="rect">
            <a:avLst/>
          </a:prstGeom>
        </p:spPr>
      </p:pic>
      <p:pic>
        <p:nvPicPr>
          <p:cNvPr id="6" name="Image 2" descr="preencoded.png"/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6144768" y="795528"/>
            <a:ext cx="2999232" cy="2011680"/>
          </a:xfrm>
          <a:prstGeom prst="rect">
            <a:avLst/>
          </a:prstGeom>
        </p:spPr>
      </p:pic>
      <p:sp>
        <p:nvSpPr>
          <p:cNvPr id="7" name="Shape 2"/>
          <p:cNvSpPr/>
          <p:nvPr/>
        </p:nvSpPr>
        <p:spPr>
          <a:xfrm>
            <a:off x="137160" y="2880360"/>
            <a:ext cx="2816352" cy="2103120"/>
          </a:xfrm>
          <a:prstGeom prst="rect">
            <a:avLst/>
          </a:prstGeom>
          <a:solidFill>
            <a:srgbClr val="FFFFFF"/>
          </a:solidFill>
          <a:ln w="12700">
            <a:solidFill>
              <a:srgbClr val="DEE2E6"/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8" name="Shape 3"/>
          <p:cNvSpPr/>
          <p:nvPr/>
        </p:nvSpPr>
        <p:spPr>
          <a:xfrm>
            <a:off x="137160" y="2880360"/>
            <a:ext cx="2816352" cy="118872"/>
          </a:xfrm>
          <a:prstGeom prst="rect">
            <a:avLst/>
          </a:prstGeom>
          <a:solidFill>
            <a:srgbClr val="1D3557"/>
          </a:solidFill>
          <a:ln w="12700">
            <a:solidFill>
              <a:srgbClr val="1D3557">
                <a:alpha val="0"/>
              </a:srgbClr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9" name="Text 4"/>
          <p:cNvSpPr/>
          <p:nvPr/>
        </p:nvSpPr>
        <p:spPr>
          <a:xfrm>
            <a:off x="201168" y="2926080"/>
            <a:ext cx="268833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D3557"/>
                </a:solidFill>
              </a:rPr>
              <a:t>🚲 TRANSPORT</a:t>
            </a:r>
            <a:endParaRPr lang="en-US" sz="1200" dirty="0"/>
          </a:p>
        </p:txBody>
      </p:sp>
      <p:sp>
        <p:nvSpPr>
          <p:cNvPr id="10" name="Text 5"/>
          <p:cNvSpPr/>
          <p:nvPr/>
        </p:nvSpPr>
        <p:spPr>
          <a:xfrm>
            <a:off x="201168" y="3337560"/>
            <a:ext cx="26517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212529"/>
                </a:solidFill>
              </a:rPr>
              <a:t>• Rowerem/pieszo zamiast auta</a:t>
            </a:r>
            <a:endParaRPr lang="en-US" sz="1050" dirty="0"/>
          </a:p>
        </p:txBody>
      </p:sp>
      <p:sp>
        <p:nvSpPr>
          <p:cNvPr id="11" name="Text 6"/>
          <p:cNvSpPr/>
          <p:nvPr/>
        </p:nvSpPr>
        <p:spPr>
          <a:xfrm>
            <a:off x="201168" y="3566160"/>
            <a:ext cx="26517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C757D"/>
                </a:solidFill>
              </a:rPr>
              <a:t>  By bike/on foot instead of car</a:t>
            </a:r>
            <a:endParaRPr lang="en-US" sz="900" dirty="0"/>
          </a:p>
        </p:txBody>
      </p:sp>
      <p:sp>
        <p:nvSpPr>
          <p:cNvPr id="12" name="Text 7"/>
          <p:cNvSpPr/>
          <p:nvPr/>
        </p:nvSpPr>
        <p:spPr>
          <a:xfrm>
            <a:off x="201168" y="3822192"/>
            <a:ext cx="26517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212529"/>
                </a:solidFill>
              </a:rPr>
              <a:t>• Komunikacja miejska i kolej</a:t>
            </a:r>
            <a:endParaRPr lang="en-US" sz="1050" dirty="0"/>
          </a:p>
        </p:txBody>
      </p:sp>
      <p:sp>
        <p:nvSpPr>
          <p:cNvPr id="13" name="Text 8"/>
          <p:cNvSpPr/>
          <p:nvPr/>
        </p:nvSpPr>
        <p:spPr>
          <a:xfrm>
            <a:off x="201168" y="4050792"/>
            <a:ext cx="26517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C757D"/>
                </a:solidFill>
              </a:rPr>
              <a:t>  Public transport &amp; rail</a:t>
            </a:r>
            <a:endParaRPr lang="en-US" sz="900" dirty="0"/>
          </a:p>
        </p:txBody>
      </p:sp>
      <p:sp>
        <p:nvSpPr>
          <p:cNvPr id="14" name="Text 9"/>
          <p:cNvSpPr/>
          <p:nvPr/>
        </p:nvSpPr>
        <p:spPr>
          <a:xfrm>
            <a:off x="201168" y="4306824"/>
            <a:ext cx="26517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212529"/>
                </a:solidFill>
              </a:rPr>
              <a:t>• Elektryczne środki transportu</a:t>
            </a:r>
            <a:endParaRPr lang="en-US" sz="1050" dirty="0"/>
          </a:p>
        </p:txBody>
      </p:sp>
      <p:sp>
        <p:nvSpPr>
          <p:cNvPr id="15" name="Text 10"/>
          <p:cNvSpPr/>
          <p:nvPr/>
        </p:nvSpPr>
        <p:spPr>
          <a:xfrm>
            <a:off x="201168" y="4535424"/>
            <a:ext cx="26517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C757D"/>
                </a:solidFill>
              </a:rPr>
              <a:t>  Choose electric vehicles</a:t>
            </a:r>
            <a:endParaRPr lang="en-US" sz="900" dirty="0"/>
          </a:p>
        </p:txBody>
      </p:sp>
      <p:sp>
        <p:nvSpPr>
          <p:cNvPr id="16" name="Shape 11"/>
          <p:cNvSpPr/>
          <p:nvPr/>
        </p:nvSpPr>
        <p:spPr>
          <a:xfrm>
            <a:off x="3218688" y="2880360"/>
            <a:ext cx="2816352" cy="2103120"/>
          </a:xfrm>
          <a:prstGeom prst="rect">
            <a:avLst/>
          </a:prstGeom>
          <a:solidFill>
            <a:srgbClr val="FFFFFF"/>
          </a:solidFill>
          <a:ln w="12700">
            <a:solidFill>
              <a:srgbClr val="DEE2E6"/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17" name="Shape 12"/>
          <p:cNvSpPr/>
          <p:nvPr/>
        </p:nvSpPr>
        <p:spPr>
          <a:xfrm>
            <a:off x="3218688" y="2880360"/>
            <a:ext cx="2816352" cy="118872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>
                <a:alpha val="0"/>
              </a:srgbClr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18" name="Text 13"/>
          <p:cNvSpPr/>
          <p:nvPr/>
        </p:nvSpPr>
        <p:spPr>
          <a:xfrm>
            <a:off x="3282696" y="2926080"/>
            <a:ext cx="268833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4A261"/>
                </a:solidFill>
              </a:rPr>
              <a:t>⚡ ENERGIA / ENERGY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3282696" y="3337560"/>
            <a:ext cx="26517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212529"/>
                </a:solidFill>
              </a:rPr>
              <a:t>• Oszczędzaj energię i wodę</a:t>
            </a:r>
            <a:endParaRPr lang="en-US" sz="1050" dirty="0"/>
          </a:p>
        </p:txBody>
      </p:sp>
      <p:sp>
        <p:nvSpPr>
          <p:cNvPr id="20" name="Text 15"/>
          <p:cNvSpPr/>
          <p:nvPr/>
        </p:nvSpPr>
        <p:spPr>
          <a:xfrm>
            <a:off x="3282696" y="3566160"/>
            <a:ext cx="26517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C757D"/>
                </a:solidFill>
              </a:rPr>
              <a:t>  Save energy &amp; water</a:t>
            </a:r>
            <a:endParaRPr lang="en-US" sz="900" dirty="0"/>
          </a:p>
        </p:txBody>
      </p:sp>
      <p:sp>
        <p:nvSpPr>
          <p:cNvPr id="21" name="Text 16"/>
          <p:cNvSpPr/>
          <p:nvPr/>
        </p:nvSpPr>
        <p:spPr>
          <a:xfrm>
            <a:off x="3282696" y="3822192"/>
            <a:ext cx="26517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212529"/>
                </a:solidFill>
              </a:rPr>
              <a:t>• Żarówki LED, inteligentny dom</a:t>
            </a:r>
            <a:endParaRPr lang="en-US" sz="1050" dirty="0"/>
          </a:p>
        </p:txBody>
      </p:sp>
      <p:sp>
        <p:nvSpPr>
          <p:cNvPr id="22" name="Text 17"/>
          <p:cNvSpPr/>
          <p:nvPr/>
        </p:nvSpPr>
        <p:spPr>
          <a:xfrm>
            <a:off x="3282696" y="4050792"/>
            <a:ext cx="26517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C757D"/>
                </a:solidFill>
              </a:rPr>
              <a:t>  LED bulbs, smart home</a:t>
            </a:r>
            <a:endParaRPr lang="en-US" sz="900" dirty="0"/>
          </a:p>
        </p:txBody>
      </p:sp>
      <p:sp>
        <p:nvSpPr>
          <p:cNvPr id="23" name="Text 18"/>
          <p:cNvSpPr/>
          <p:nvPr/>
        </p:nvSpPr>
        <p:spPr>
          <a:xfrm>
            <a:off x="3282696" y="4306824"/>
            <a:ext cx="26517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212529"/>
                </a:solidFill>
              </a:rPr>
              <a:t>• Panele słoneczne / termopompa</a:t>
            </a:r>
            <a:endParaRPr lang="en-US" sz="1050" dirty="0"/>
          </a:p>
        </p:txBody>
      </p:sp>
      <p:sp>
        <p:nvSpPr>
          <p:cNvPr id="24" name="Text 19"/>
          <p:cNvSpPr/>
          <p:nvPr/>
        </p:nvSpPr>
        <p:spPr>
          <a:xfrm>
            <a:off x="3282696" y="4535424"/>
            <a:ext cx="26517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C757D"/>
                </a:solidFill>
              </a:rPr>
              <a:t>  Solar panels / heat pump</a:t>
            </a:r>
            <a:endParaRPr lang="en-US" sz="900" dirty="0"/>
          </a:p>
        </p:txBody>
      </p:sp>
      <p:sp>
        <p:nvSpPr>
          <p:cNvPr id="25" name="Shape 20"/>
          <p:cNvSpPr/>
          <p:nvPr/>
        </p:nvSpPr>
        <p:spPr>
          <a:xfrm>
            <a:off x="6300216" y="2880360"/>
            <a:ext cx="2816352" cy="2103120"/>
          </a:xfrm>
          <a:prstGeom prst="rect">
            <a:avLst/>
          </a:prstGeom>
          <a:solidFill>
            <a:srgbClr val="FFFFFF"/>
          </a:solidFill>
          <a:ln w="12700">
            <a:solidFill>
              <a:srgbClr val="DEE2E6"/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26" name="Shape 21"/>
          <p:cNvSpPr/>
          <p:nvPr/>
        </p:nvSpPr>
        <p:spPr>
          <a:xfrm>
            <a:off x="6300216" y="2880360"/>
            <a:ext cx="2816352" cy="118872"/>
          </a:xfrm>
          <a:prstGeom prst="rect">
            <a:avLst/>
          </a:prstGeom>
          <a:solidFill>
            <a:srgbClr val="1B4332"/>
          </a:solidFill>
          <a:ln w="12700">
            <a:solidFill>
              <a:srgbClr val="1B4332">
                <a:alpha val="0"/>
              </a:srgbClr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27" name="Text 22"/>
          <p:cNvSpPr/>
          <p:nvPr/>
        </p:nvSpPr>
        <p:spPr>
          <a:xfrm>
            <a:off x="6364224" y="2926080"/>
            <a:ext cx="268833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4332"/>
                </a:solidFill>
              </a:rPr>
              <a:t>🌱 STYL ŻYCIA / LIFESTYLE</a:t>
            </a:r>
            <a:endParaRPr lang="en-US" sz="1200" dirty="0"/>
          </a:p>
        </p:txBody>
      </p:sp>
      <p:sp>
        <p:nvSpPr>
          <p:cNvPr id="28" name="Text 23"/>
          <p:cNvSpPr/>
          <p:nvPr/>
        </p:nvSpPr>
        <p:spPr>
          <a:xfrm>
            <a:off x="6364224" y="3337560"/>
            <a:ext cx="26517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212529"/>
                </a:solidFill>
              </a:rPr>
              <a:t>• Ogranicz mięso (szczeg. wołowinę)</a:t>
            </a:r>
            <a:endParaRPr lang="en-US" sz="1050" dirty="0"/>
          </a:p>
        </p:txBody>
      </p:sp>
      <p:sp>
        <p:nvSpPr>
          <p:cNvPr id="29" name="Text 24"/>
          <p:cNvSpPr/>
          <p:nvPr/>
        </p:nvSpPr>
        <p:spPr>
          <a:xfrm>
            <a:off x="6364224" y="3566160"/>
            <a:ext cx="26517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C757D"/>
                </a:solidFill>
              </a:rPr>
              <a:t>  Reduce meat (esp. beef)</a:t>
            </a:r>
            <a:endParaRPr lang="en-US" sz="900" dirty="0"/>
          </a:p>
        </p:txBody>
      </p:sp>
      <p:sp>
        <p:nvSpPr>
          <p:cNvPr id="30" name="Text 25"/>
          <p:cNvSpPr/>
          <p:nvPr/>
        </p:nvSpPr>
        <p:spPr>
          <a:xfrm>
            <a:off x="6364224" y="3822192"/>
            <a:ext cx="26517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212529"/>
                </a:solidFill>
              </a:rPr>
              <a:t>• Segreguj odpady, kupuj mniej</a:t>
            </a:r>
            <a:endParaRPr lang="en-US" sz="1050" dirty="0"/>
          </a:p>
        </p:txBody>
      </p:sp>
      <p:sp>
        <p:nvSpPr>
          <p:cNvPr id="31" name="Text 26"/>
          <p:cNvSpPr/>
          <p:nvPr/>
        </p:nvSpPr>
        <p:spPr>
          <a:xfrm>
            <a:off x="6364224" y="4050792"/>
            <a:ext cx="26517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C757D"/>
                </a:solidFill>
              </a:rPr>
              <a:t>  Sort waste, buy less</a:t>
            </a:r>
            <a:endParaRPr lang="en-US" sz="900" dirty="0"/>
          </a:p>
        </p:txBody>
      </p:sp>
      <p:sp>
        <p:nvSpPr>
          <p:cNvPr id="32" name="Text 27"/>
          <p:cNvSpPr/>
          <p:nvPr/>
        </p:nvSpPr>
        <p:spPr>
          <a:xfrm>
            <a:off x="6364224" y="4306824"/>
            <a:ext cx="26517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212529"/>
                </a:solidFill>
              </a:rPr>
              <a:t>• Sadź rośliny, dbaj o przyrodę</a:t>
            </a:r>
            <a:endParaRPr lang="en-US" sz="1050" dirty="0"/>
          </a:p>
        </p:txBody>
      </p:sp>
      <p:sp>
        <p:nvSpPr>
          <p:cNvPr id="33" name="Text 28"/>
          <p:cNvSpPr/>
          <p:nvPr/>
        </p:nvSpPr>
        <p:spPr>
          <a:xfrm>
            <a:off x="6364224" y="4535424"/>
            <a:ext cx="26517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C757D"/>
                </a:solidFill>
              </a:rPr>
              <a:t>  Plant trees, care for nature</a:t>
            </a:r>
            <a:endParaRPr lang="en-US" sz="900" dirty="0"/>
          </a:p>
        </p:txBody>
      </p:sp>
      <p:sp>
        <p:nvSpPr>
          <p:cNvPr id="34" name="Shape 29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DEE2E6"/>
          </a:solidFill>
          <a:ln w="12700">
            <a:solidFill>
              <a:srgbClr val="DEE2E6">
                <a:alpha val="0"/>
              </a:srgbClr>
            </a:solidFill>
            <a:prstDash val="solid"/>
          </a:ln>
        </p:spPr>
        <p:txBody>
          <a:bodyPr/>
          <a:lstStyle/>
          <a:p>
            <a:endParaRPr lang="pl-PL"/>
          </a:p>
        </p:txBody>
      </p:sp>
      <p:sp>
        <p:nvSpPr>
          <p:cNvPr id="35" name="Text 30"/>
          <p:cNvSpPr/>
          <p:nvPr/>
        </p:nvSpPr>
        <p:spPr>
          <a:xfrm>
            <a:off x="274320" y="4873752"/>
            <a:ext cx="8595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212529"/>
                </a:solidFill>
              </a:rPr>
              <a:t>Źródło / Source: Project Drawdown (drawdown.org), WWF Polska (wwf.pl), IPCC AR6</a:t>
            </a:r>
            <a:endParaRPr lang="en-US" sz="8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1042</Words>
  <Application>Microsoft Office PowerPoint</Application>
  <PresentationFormat>Pokaz na ekranie (16:9)</PresentationFormat>
  <Paragraphs>175</Paragraphs>
  <Slides>12</Slides>
  <Notes>11</Notes>
  <HiddenSlides>0</HiddenSlides>
  <MMClips>0</MMClips>
  <ScaleCrop>false</ScaleCrop>
  <HeadingPairs>
    <vt:vector size="6" baseType="variant">
      <vt:variant>
        <vt:lpstr>Używane czcionki</vt:lpstr>
      </vt:variant>
      <vt:variant>
        <vt:i4>1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4" baseType="lpstr">
      <vt:lpstr>Arial</vt:lpstr>
      <vt:lpstr>Office Theme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Zmiany Klimatyczne w Polsce / Climate Change in Poland</dc:title>
  <dc:subject>PptxGenJS Presentation</dc:subject>
  <dc:creator>PptxGenJS</dc:creator>
  <cp:lastModifiedBy>Jadwiga Wasilewska</cp:lastModifiedBy>
  <cp:revision>2</cp:revision>
  <dcterms:created xsi:type="dcterms:W3CDTF">2026-05-06T12:00:28Z</dcterms:created>
  <dcterms:modified xsi:type="dcterms:W3CDTF">2026-05-21T05:17:35Z</dcterms:modified>
</cp:coreProperties>
</file>