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0" r:id="rId4"/>
    <p:sldId id="266" r:id="rId5"/>
    <p:sldId id="267" r:id="rId6"/>
    <p:sldId id="261" r:id="rId7"/>
    <p:sldId id="262" r:id="rId8"/>
    <p:sldId id="258" r:id="rId9"/>
    <p:sldId id="263" r:id="rId10"/>
    <p:sldId id="264" r:id="rId11"/>
    <p:sldId id="265" r:id="rId12"/>
    <p:sldId id="259" r:id="rId13"/>
    <p:sldId id="268" r:id="rId14"/>
    <p:sldId id="282"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288"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pl-PL"/>
              <a:t>Kliknij, aby edytować styl</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800505E-D5F4-4C6C-9AE9-F1343EAFB808}" type="datetimeFigureOut">
              <a:rPr lang="pl-PL" smtClean="0"/>
              <a:t>21.05.2026</a:t>
            </a:fld>
            <a:endParaRPr lang="pl-PL"/>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pl-PL"/>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DD78650-76F2-47EF-A03E-637819D59879}" type="slidenum">
              <a:rPr lang="pl-PL" smtClean="0"/>
              <a:t>‹#›</a:t>
            </a:fld>
            <a:endParaRPr lang="pl-PL"/>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1833189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800505E-D5F4-4C6C-9AE9-F1343EAFB808}" type="datetimeFigureOut">
              <a:rPr lang="pl-PL" smtClean="0"/>
              <a:t>21.05.2026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D78650-76F2-47EF-A03E-637819D59879}" type="slidenum">
              <a:rPr lang="pl-PL" smtClean="0"/>
              <a:t>‹#›</a:t>
            </a:fld>
            <a:endParaRPr lang="pl-PL"/>
          </a:p>
        </p:txBody>
      </p:sp>
    </p:spTree>
    <p:extLst>
      <p:ext uri="{BB962C8B-B14F-4D97-AF65-F5344CB8AC3E}">
        <p14:creationId xmlns:p14="http://schemas.microsoft.com/office/powerpoint/2010/main" val="268550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800505E-D5F4-4C6C-9AE9-F1343EAFB808}" type="datetimeFigureOut">
              <a:rPr lang="pl-PL" smtClean="0"/>
              <a:t>21.05.2026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D78650-76F2-47EF-A03E-637819D59879}" type="slidenum">
              <a:rPr lang="pl-PL" smtClean="0"/>
              <a:t>‹#›</a:t>
            </a:fld>
            <a:endParaRPr lang="pl-PL"/>
          </a:p>
        </p:txBody>
      </p:sp>
    </p:spTree>
    <p:extLst>
      <p:ext uri="{BB962C8B-B14F-4D97-AF65-F5344CB8AC3E}">
        <p14:creationId xmlns:p14="http://schemas.microsoft.com/office/powerpoint/2010/main" val="107501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800505E-D5F4-4C6C-9AE9-F1343EAFB808}" type="datetimeFigureOut">
              <a:rPr lang="pl-PL" smtClean="0"/>
              <a:t>21.05.2026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D78650-76F2-47EF-A03E-637819D59879}" type="slidenum">
              <a:rPr lang="pl-PL" smtClean="0"/>
              <a:t>‹#›</a:t>
            </a:fld>
            <a:endParaRPr lang="pl-PL"/>
          </a:p>
        </p:txBody>
      </p:sp>
    </p:spTree>
    <p:extLst>
      <p:ext uri="{BB962C8B-B14F-4D97-AF65-F5344CB8AC3E}">
        <p14:creationId xmlns:p14="http://schemas.microsoft.com/office/powerpoint/2010/main" val="198243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pl-PL"/>
              <a:t>Kliknij, aby edytować styl</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800505E-D5F4-4C6C-9AE9-F1343EAFB808}" type="datetimeFigureOut">
              <a:rPr lang="pl-PL" smtClean="0"/>
              <a:t>21.05.2026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D78650-76F2-47EF-A03E-637819D59879}" type="slidenum">
              <a:rPr lang="pl-PL" smtClean="0"/>
              <a:t>‹#›</a:t>
            </a:fld>
            <a:endParaRPr lang="pl-PL"/>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173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800505E-D5F4-4C6C-9AE9-F1343EAFB808}" type="datetimeFigureOut">
              <a:rPr lang="pl-PL" smtClean="0"/>
              <a:t>21.05.2026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DD78650-76F2-47EF-A03E-637819D59879}" type="slidenum">
              <a:rPr lang="pl-PL" smtClean="0"/>
              <a:t>‹#›</a:t>
            </a:fld>
            <a:endParaRPr lang="pl-PL"/>
          </a:p>
        </p:txBody>
      </p:sp>
    </p:spTree>
    <p:extLst>
      <p:ext uri="{BB962C8B-B14F-4D97-AF65-F5344CB8AC3E}">
        <p14:creationId xmlns:p14="http://schemas.microsoft.com/office/powerpoint/2010/main" val="192068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pl-PL"/>
              <a:t>Kliknij, aby edytować style wzorca tekstu</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800505E-D5F4-4C6C-9AE9-F1343EAFB808}" type="datetimeFigureOut">
              <a:rPr lang="pl-PL" smtClean="0"/>
              <a:t>21.05.2026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DD78650-76F2-47EF-A03E-637819D59879}" type="slidenum">
              <a:rPr lang="pl-PL" smtClean="0"/>
              <a:t>‹#›</a:t>
            </a:fld>
            <a:endParaRPr lang="pl-PL"/>
          </a:p>
        </p:txBody>
      </p:sp>
    </p:spTree>
    <p:extLst>
      <p:ext uri="{BB962C8B-B14F-4D97-AF65-F5344CB8AC3E}">
        <p14:creationId xmlns:p14="http://schemas.microsoft.com/office/powerpoint/2010/main" val="305394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800505E-D5F4-4C6C-9AE9-F1343EAFB808}" type="datetimeFigureOut">
              <a:rPr lang="pl-PL" smtClean="0"/>
              <a:t>21.05.2026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DD78650-76F2-47EF-A03E-637819D59879}" type="slidenum">
              <a:rPr lang="pl-PL" smtClean="0"/>
              <a:t>‹#›</a:t>
            </a:fld>
            <a:endParaRPr lang="pl-PL"/>
          </a:p>
        </p:txBody>
      </p:sp>
    </p:spTree>
    <p:extLst>
      <p:ext uri="{BB962C8B-B14F-4D97-AF65-F5344CB8AC3E}">
        <p14:creationId xmlns:p14="http://schemas.microsoft.com/office/powerpoint/2010/main" val="3773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0505E-D5F4-4C6C-9AE9-F1343EAFB808}" type="datetimeFigureOut">
              <a:rPr lang="pl-PL" smtClean="0"/>
              <a:t>21.05.2026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DD78650-76F2-47EF-A03E-637819D59879}" type="slidenum">
              <a:rPr lang="pl-PL" smtClean="0"/>
              <a:t>‹#›</a:t>
            </a:fld>
            <a:endParaRPr lang="pl-PL"/>
          </a:p>
        </p:txBody>
      </p:sp>
    </p:spTree>
    <p:extLst>
      <p:ext uri="{BB962C8B-B14F-4D97-AF65-F5344CB8AC3E}">
        <p14:creationId xmlns:p14="http://schemas.microsoft.com/office/powerpoint/2010/main" val="105328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pl-PL"/>
              <a:t>Kliknij, aby edytować styl</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800505E-D5F4-4C6C-9AE9-F1343EAFB808}" type="datetimeFigureOut">
              <a:rPr lang="pl-PL" smtClean="0"/>
              <a:t>21.05.2026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DD78650-76F2-47EF-A03E-637819D59879}" type="slidenum">
              <a:rPr lang="pl-PL" smtClean="0"/>
              <a:t>‹#›</a:t>
            </a:fld>
            <a:endParaRPr lang="pl-PL"/>
          </a:p>
        </p:txBody>
      </p:sp>
    </p:spTree>
    <p:extLst>
      <p:ext uri="{BB962C8B-B14F-4D97-AF65-F5344CB8AC3E}">
        <p14:creationId xmlns:p14="http://schemas.microsoft.com/office/powerpoint/2010/main" val="201285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800505E-D5F4-4C6C-9AE9-F1343EAFB808}" type="datetimeFigureOut">
              <a:rPr lang="pl-PL" smtClean="0"/>
              <a:t>21.05.2026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DD78650-76F2-47EF-A03E-637819D59879}" type="slidenum">
              <a:rPr lang="pl-PL" smtClean="0"/>
              <a:t>‹#›</a:t>
            </a:fld>
            <a:endParaRPr lang="pl-PL"/>
          </a:p>
        </p:txBody>
      </p:sp>
    </p:spTree>
    <p:extLst>
      <p:ext uri="{BB962C8B-B14F-4D97-AF65-F5344CB8AC3E}">
        <p14:creationId xmlns:p14="http://schemas.microsoft.com/office/powerpoint/2010/main" val="339032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800505E-D5F4-4C6C-9AE9-F1343EAFB808}" type="datetimeFigureOut">
              <a:rPr lang="pl-PL" smtClean="0"/>
              <a:t>21.05.2026</a:t>
            </a:fld>
            <a:endParaRPr lang="pl-PL"/>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pl-PL"/>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DD78650-76F2-47EF-A03E-637819D59879}" type="slidenum">
              <a:rPr lang="pl-PL" smtClean="0"/>
              <a:t>‹#›</a:t>
            </a:fld>
            <a:endParaRPr lang="pl-PL"/>
          </a:p>
        </p:txBody>
      </p:sp>
    </p:spTree>
    <p:extLst>
      <p:ext uri="{BB962C8B-B14F-4D97-AF65-F5344CB8AC3E}">
        <p14:creationId xmlns:p14="http://schemas.microsoft.com/office/powerpoint/2010/main" val="42903491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294FBD-36D5-4A59-AF8D-EA524ABC969B}"/>
              </a:ext>
            </a:extLst>
          </p:cNvPr>
          <p:cNvSpPr>
            <a:spLocks noGrp="1"/>
          </p:cNvSpPr>
          <p:nvPr>
            <p:ph type="ctrTitle"/>
          </p:nvPr>
        </p:nvSpPr>
        <p:spPr>
          <a:xfrm>
            <a:off x="681486" y="475382"/>
            <a:ext cx="11326483" cy="2387600"/>
          </a:xfrm>
        </p:spPr>
        <p:txBody>
          <a:bodyPr>
            <a:normAutofit fontScale="90000"/>
          </a:bodyPr>
          <a:lstStyle/>
          <a:p>
            <a:r>
              <a:rPr lang="pl-PL" b="1" dirty="0">
                <a:latin typeface="Adobe Garamond Pro Bold" panose="02020702060506020403" pitchFamily="18" charset="-18"/>
              </a:rPr>
              <a:t>Rozwiązania które należy zastosować aby zmniejszyć skutki zmian klimatu</a:t>
            </a:r>
          </a:p>
        </p:txBody>
      </p:sp>
      <p:pic>
        <p:nvPicPr>
          <p:cNvPr id="8194" name="Picture 2" descr="Jak smakuje zmiana klimatu? Dowiesz się już 13 października! - Małopolska w  zdrowej atmosferze">
            <a:extLst>
              <a:ext uri="{FF2B5EF4-FFF2-40B4-BE49-F238E27FC236}">
                <a16:creationId xmlns:a16="http://schemas.microsoft.com/office/drawing/2014/main" id="{F4E370C8-0933-441F-BB55-315AEE60B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15" y="3103430"/>
            <a:ext cx="6858000" cy="358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56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07181-DEB7-4634-80A8-7FA31EBB304C}"/>
              </a:ext>
            </a:extLst>
          </p:cNvPr>
          <p:cNvSpPr>
            <a:spLocks noGrp="1"/>
          </p:cNvSpPr>
          <p:nvPr>
            <p:ph type="title"/>
          </p:nvPr>
        </p:nvSpPr>
        <p:spPr>
          <a:xfrm>
            <a:off x="1166981" y="107666"/>
            <a:ext cx="9692640" cy="1325562"/>
          </a:xfrm>
        </p:spPr>
        <p:txBody>
          <a:bodyPr/>
          <a:lstStyle/>
          <a:p>
            <a:r>
              <a:rPr lang="pl-PL" b="1" dirty="0">
                <a:solidFill>
                  <a:schemeClr val="accent2"/>
                </a:solidFill>
              </a:rPr>
              <a:t>Dotacje</a:t>
            </a:r>
            <a:r>
              <a:rPr lang="pl-PL" b="1" dirty="0"/>
              <a:t> </a:t>
            </a:r>
          </a:p>
        </p:txBody>
      </p:sp>
      <p:sp>
        <p:nvSpPr>
          <p:cNvPr id="4" name="Rectangle 1">
            <a:extLst>
              <a:ext uri="{FF2B5EF4-FFF2-40B4-BE49-F238E27FC236}">
                <a16:creationId xmlns:a16="http://schemas.microsoft.com/office/drawing/2014/main" id="{91396203-D1CA-4BA2-9847-E412487170BE}"/>
              </a:ext>
            </a:extLst>
          </p:cNvPr>
          <p:cNvSpPr>
            <a:spLocks noGrp="1" noChangeArrowheads="1"/>
          </p:cNvSpPr>
          <p:nvPr>
            <p:ph idx="1"/>
          </p:nvPr>
        </p:nvSpPr>
        <p:spPr bwMode="auto">
          <a:xfrm>
            <a:off x="168847" y="2001688"/>
            <a:ext cx="1052790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Char char="•"/>
              <a:tabLst/>
            </a:pPr>
            <a:r>
              <a:rPr kumimoji="0" lang="pl-PL" altLang="pl-PL" sz="2000" b="1" i="0" u="none" strike="noStrike" cap="none" normalizeH="0" baseline="0" dirty="0">
                <a:ln>
                  <a:noFill/>
                </a:ln>
                <a:solidFill>
                  <a:schemeClr val="accent2"/>
                </a:solidFill>
                <a:effectLst/>
                <a:latin typeface="Google Sans"/>
              </a:rPr>
              <a:t>Program </a:t>
            </a:r>
            <a:r>
              <a:rPr kumimoji="0" lang="pl-PL" altLang="pl-PL" sz="2000" b="1" i="0" u="none" strike="noStrike" cap="none" normalizeH="0" baseline="0" dirty="0" err="1">
                <a:ln>
                  <a:noFill/>
                </a:ln>
                <a:solidFill>
                  <a:schemeClr val="accent2"/>
                </a:solidFill>
                <a:effectLst/>
                <a:latin typeface="Google Sans"/>
              </a:rPr>
              <a:t>FEnIKS</a:t>
            </a:r>
            <a:r>
              <a:rPr kumimoji="0" lang="pl-PL" altLang="pl-PL" sz="2000" b="1" i="0" u="none" strike="noStrike" cap="none" normalizeH="0" baseline="0" dirty="0">
                <a:ln>
                  <a:noFill/>
                </a:ln>
                <a:solidFill>
                  <a:schemeClr val="accent2"/>
                </a:solidFill>
                <a:effectLst/>
                <a:latin typeface="Google Sans"/>
              </a:rPr>
              <a:t> (Fundusze Europejskie na Infrastrukturę, Klimat, Środowisko):</a:t>
            </a:r>
            <a:r>
              <a:rPr kumimoji="0" lang="pl-PL" altLang="pl-PL" sz="2000" b="0" i="0" u="none" strike="noStrike" cap="none" normalizeH="0" baseline="0" dirty="0">
                <a:ln>
                  <a:noFill/>
                </a:ln>
                <a:solidFill>
                  <a:schemeClr val="accent2"/>
                </a:solidFill>
                <a:effectLst/>
                <a:latin typeface="Google Sans"/>
              </a:rPr>
              <a:t> </a:t>
            </a:r>
            <a:r>
              <a:rPr kumimoji="0" lang="pl-PL" altLang="pl-PL" sz="2000" b="0" i="0" u="none" strike="noStrike" cap="none" normalizeH="0" baseline="0" dirty="0">
                <a:ln>
                  <a:noFill/>
                </a:ln>
                <a:solidFill>
                  <a:schemeClr val="tx1"/>
                </a:solidFill>
                <a:effectLst/>
                <a:latin typeface="Google Sans"/>
              </a:rPr>
              <a:t>To główne źródło finansowania. Wspiera projekty redukcji emisji gazów cieplarnianych, gospodarkę niskoemisyjną oraz inwestycje w ochronę przed skutkami zmian klimatu.</a:t>
            </a:r>
          </a:p>
          <a:p>
            <a:pPr marL="0" marR="0" lvl="0" indent="0" defTabSz="914400" rtl="0" eaLnBrk="0" fontAlgn="base" latinLnBrk="0" hangingPunct="0">
              <a:lnSpc>
                <a:spcPct val="100000"/>
              </a:lnSpc>
              <a:spcBef>
                <a:spcPct val="0"/>
              </a:spcBef>
              <a:spcAft>
                <a:spcPct val="0"/>
              </a:spcAft>
              <a:buClrTx/>
              <a:buSzTx/>
              <a:buFontTx/>
              <a:buChar char="•"/>
              <a:tabLst/>
            </a:pPr>
            <a:r>
              <a:rPr kumimoji="0" lang="pl-PL" altLang="pl-PL" sz="2000" b="1" i="0" u="none" strike="noStrike" cap="none" normalizeH="0" baseline="0" dirty="0">
                <a:ln>
                  <a:noFill/>
                </a:ln>
                <a:solidFill>
                  <a:schemeClr val="accent2"/>
                </a:solidFill>
                <a:effectLst/>
                <a:latin typeface="Google Sans"/>
              </a:rPr>
              <a:t>Czyste Powietrze:</a:t>
            </a:r>
            <a:r>
              <a:rPr kumimoji="0" lang="pl-PL" altLang="pl-PL" sz="2000" b="0" i="0" u="none" strike="noStrike" cap="none" normalizeH="0" baseline="0" dirty="0">
                <a:ln>
                  <a:noFill/>
                </a:ln>
                <a:solidFill>
                  <a:schemeClr val="accent2"/>
                </a:solidFill>
                <a:effectLst/>
                <a:latin typeface="Google Sans"/>
              </a:rPr>
              <a:t> </a:t>
            </a:r>
            <a:r>
              <a:rPr kumimoji="0" lang="pl-PL" altLang="pl-PL" sz="2000" b="0" i="0" u="none" strike="noStrike" cap="none" normalizeH="0" baseline="0" dirty="0">
                <a:ln>
                  <a:noFill/>
                </a:ln>
                <a:solidFill>
                  <a:schemeClr val="tx1"/>
                </a:solidFill>
                <a:effectLst/>
                <a:latin typeface="Google Sans"/>
              </a:rPr>
              <a:t>Dotacje na wymianę pieców i termomodernizację domów jednorodzinnych, obejmujące również nowoczesne źródła ciepła. Można uzyskać do 100% dofinansowania w najwyższym progu (dla osób o niskich dochodach spełniających warunki intensywności energii).</a:t>
            </a:r>
          </a:p>
          <a:p>
            <a:pPr marL="0" marR="0" lvl="0" indent="0" defTabSz="914400" rtl="0" eaLnBrk="0" fontAlgn="base" latinLnBrk="0" hangingPunct="0">
              <a:lnSpc>
                <a:spcPct val="100000"/>
              </a:lnSpc>
              <a:spcBef>
                <a:spcPct val="0"/>
              </a:spcBef>
              <a:spcAft>
                <a:spcPct val="0"/>
              </a:spcAft>
              <a:buClrTx/>
              <a:buSzTx/>
              <a:buFontTx/>
              <a:buChar char="•"/>
              <a:tabLst/>
            </a:pPr>
            <a:r>
              <a:rPr kumimoji="0" lang="pl-PL" altLang="pl-PL" sz="2000" b="1" i="0" u="none" strike="noStrike" cap="none" normalizeH="0" baseline="0" dirty="0">
                <a:ln>
                  <a:noFill/>
                </a:ln>
                <a:solidFill>
                  <a:schemeClr val="accent2"/>
                </a:solidFill>
                <a:effectLst/>
                <a:latin typeface="Google Sans"/>
              </a:rPr>
              <a:t>Moje Ciepło (2026):</a:t>
            </a:r>
            <a:r>
              <a:rPr kumimoji="0" lang="pl-PL" altLang="pl-PL" sz="2000" b="0" i="0" u="none" strike="noStrike" cap="none" normalizeH="0" baseline="0" dirty="0">
                <a:ln>
                  <a:noFill/>
                </a:ln>
                <a:solidFill>
                  <a:schemeClr val="accent2"/>
                </a:solidFill>
                <a:effectLst/>
                <a:latin typeface="Google Sans"/>
              </a:rPr>
              <a:t> </a:t>
            </a:r>
            <a:r>
              <a:rPr kumimoji="0" lang="pl-PL" altLang="pl-PL" sz="2000" b="0" i="0" u="none" strike="noStrike" cap="none" normalizeH="0" baseline="0" dirty="0">
                <a:ln>
                  <a:noFill/>
                </a:ln>
                <a:solidFill>
                  <a:schemeClr val="tx1"/>
                </a:solidFill>
                <a:effectLst/>
                <a:latin typeface="Google Sans"/>
              </a:rPr>
              <a:t>Dofinansowanie do 30% lub 45% (do 21 000 zł) na pompy ciepła w nowych domach jednorodzinnych.</a:t>
            </a:r>
          </a:p>
          <a:p>
            <a:pPr marL="0" marR="0" lvl="0" indent="0" defTabSz="914400" rtl="0" eaLnBrk="0" fontAlgn="base" latinLnBrk="0" hangingPunct="0">
              <a:lnSpc>
                <a:spcPct val="100000"/>
              </a:lnSpc>
              <a:spcBef>
                <a:spcPct val="0"/>
              </a:spcBef>
              <a:spcAft>
                <a:spcPct val="0"/>
              </a:spcAft>
              <a:buClrTx/>
              <a:buSzTx/>
              <a:buFontTx/>
              <a:buChar char="•"/>
              <a:tabLst/>
            </a:pPr>
            <a:r>
              <a:rPr kumimoji="0" lang="pl-PL" altLang="pl-PL" sz="2000" b="1" i="0" u="none" strike="noStrike" cap="none" normalizeH="0" baseline="0" dirty="0">
                <a:ln>
                  <a:noFill/>
                </a:ln>
                <a:solidFill>
                  <a:schemeClr val="accent2"/>
                </a:solidFill>
                <a:effectLst/>
                <a:latin typeface="Google Sans"/>
              </a:rPr>
              <a:t>Adaptacja miast i terenów wiejskich:</a:t>
            </a:r>
            <a:r>
              <a:rPr kumimoji="0" lang="pl-PL" altLang="pl-PL" sz="2000" b="0" i="0" u="none" strike="noStrike" cap="none" normalizeH="0" baseline="0" dirty="0">
                <a:ln>
                  <a:noFill/>
                </a:ln>
                <a:solidFill>
                  <a:schemeClr val="tx1"/>
                </a:solidFill>
                <a:effectLst/>
                <a:latin typeface="Google Sans"/>
              </a:rPr>
              <a:t> Dofinansowanie do 70-85% na retencję, ochronę przed suszą/powodzią oraz </a:t>
            </a:r>
            <a:r>
              <a:rPr kumimoji="0" lang="pl-PL" altLang="pl-PL" sz="2000" b="0" i="0" u="none" strike="noStrike" cap="none" normalizeH="0" baseline="0" dirty="0" err="1">
                <a:ln>
                  <a:noFill/>
                </a:ln>
                <a:solidFill>
                  <a:schemeClr val="tx1"/>
                </a:solidFill>
                <a:effectLst/>
                <a:latin typeface="Google Sans"/>
              </a:rPr>
              <a:t>rozszczelnianie</a:t>
            </a:r>
            <a:r>
              <a:rPr kumimoji="0" lang="pl-PL" altLang="pl-PL" sz="2000" b="0" i="0" u="none" strike="noStrike" cap="none" normalizeH="0" baseline="0" dirty="0">
                <a:ln>
                  <a:noFill/>
                </a:ln>
                <a:solidFill>
                  <a:schemeClr val="tx1"/>
                </a:solidFill>
                <a:effectLst/>
                <a:latin typeface="Google Sans"/>
              </a:rPr>
              <a:t> powierzchni (np. w ramach programów dla Polski Wschodniej).</a:t>
            </a:r>
          </a:p>
          <a:p>
            <a:pPr marL="0" marR="0" lvl="0" indent="0" defTabSz="914400" rtl="0" eaLnBrk="0" fontAlgn="base" latinLnBrk="0" hangingPunct="0">
              <a:lnSpc>
                <a:spcPct val="100000"/>
              </a:lnSpc>
              <a:spcBef>
                <a:spcPct val="0"/>
              </a:spcBef>
              <a:spcAft>
                <a:spcPct val="0"/>
              </a:spcAft>
              <a:buClrTx/>
              <a:buSzTx/>
              <a:buFontTx/>
              <a:buChar char="•"/>
              <a:tabLst/>
            </a:pPr>
            <a:r>
              <a:rPr kumimoji="0" lang="pl-PL" altLang="pl-PL" sz="2000" b="1" i="0" u="none" strike="noStrike" cap="none" normalizeH="0" baseline="0" dirty="0">
                <a:ln>
                  <a:noFill/>
                </a:ln>
                <a:solidFill>
                  <a:schemeClr val="accent2"/>
                </a:solidFill>
                <a:effectLst/>
                <a:latin typeface="Google Sans"/>
              </a:rPr>
              <a:t>Ulga termomodernizacyjna (2026):</a:t>
            </a:r>
            <a:r>
              <a:rPr kumimoji="0" lang="pl-PL" altLang="pl-PL" sz="2000" b="0" i="0" u="none" strike="noStrike" cap="none" normalizeH="0" baseline="0" dirty="0">
                <a:ln>
                  <a:noFill/>
                </a:ln>
                <a:solidFill>
                  <a:schemeClr val="accent2"/>
                </a:solidFill>
                <a:effectLst/>
                <a:latin typeface="Google Sans"/>
              </a:rPr>
              <a:t> </a:t>
            </a:r>
            <a:r>
              <a:rPr kumimoji="0" lang="pl-PL" altLang="pl-PL" sz="2000" b="0" i="0" u="none" strike="noStrike" cap="none" normalizeH="0" baseline="0" dirty="0">
                <a:ln>
                  <a:noFill/>
                </a:ln>
                <a:solidFill>
                  <a:schemeClr val="tx1"/>
                </a:solidFill>
                <a:effectLst/>
                <a:latin typeface="Google Sans"/>
              </a:rPr>
              <a:t>Możliwość odliczenia do 53 000 zł w PIT na ocieplenie domu i wymianę źródła ciepła.</a:t>
            </a:r>
            <a:r>
              <a:rPr kumimoji="0" lang="pl-PL" altLang="pl-PL" sz="2000" b="0" i="0" u="none" strike="noStrike" cap="none" normalizeH="0" baseline="0" dirty="0">
                <a:ln>
                  <a:noFill/>
                </a:ln>
                <a:solidFill>
                  <a:schemeClr val="tx1"/>
                </a:solidFill>
                <a:effectLst/>
              </a:rPr>
              <a:t> </a:t>
            </a:r>
            <a:endParaRPr kumimoji="0" lang="pl-PL" altLang="pl-PL" sz="2000" b="0" i="0" u="none" strike="noStrike" cap="none" normalizeH="0" baseline="0" dirty="0">
              <a:ln>
                <a:noFill/>
              </a:ln>
              <a:solidFill>
                <a:schemeClr val="tx1"/>
              </a:solidFill>
              <a:effectLst/>
              <a:latin typeface="Arial" panose="020B0604020202020204" pitchFamily="34" charset="0"/>
            </a:endParaRPr>
          </a:p>
        </p:txBody>
      </p:sp>
      <p:pic>
        <p:nvPicPr>
          <p:cNvPr id="6149" name="Picture 5" descr="Fundusze Europejskie, Fundusze norweskie i EOG - Ministerstwo Klimatu i  Środowiska - Portal Gov.pl">
            <a:extLst>
              <a:ext uri="{FF2B5EF4-FFF2-40B4-BE49-F238E27FC236}">
                <a16:creationId xmlns:a16="http://schemas.microsoft.com/office/drawing/2014/main" id="{93FDE8E6-144D-4315-8B05-60B1C5C7F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762" y="155276"/>
            <a:ext cx="2916366" cy="123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60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Porozumienie paryskie - porozumienie klimatyczne w Paryżu">
            <a:extLst>
              <a:ext uri="{FF2B5EF4-FFF2-40B4-BE49-F238E27FC236}">
                <a16:creationId xmlns:a16="http://schemas.microsoft.com/office/drawing/2014/main" id="{1A7F2255-C43D-44C6-9488-8A0E8D960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139" y="2600863"/>
            <a:ext cx="3654861" cy="2253831"/>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608D424A-2B87-4003-9CB0-446476145E40}"/>
              </a:ext>
            </a:extLst>
          </p:cNvPr>
          <p:cNvSpPr>
            <a:spLocks noGrp="1"/>
          </p:cNvSpPr>
          <p:nvPr>
            <p:ph type="title"/>
          </p:nvPr>
        </p:nvSpPr>
        <p:spPr/>
        <p:txBody>
          <a:bodyPr/>
          <a:lstStyle/>
          <a:p>
            <a:r>
              <a:rPr lang="pl-PL" b="1" dirty="0">
                <a:solidFill>
                  <a:schemeClr val="accent2"/>
                </a:solidFill>
              </a:rPr>
              <a:t>Polityka Unijna</a:t>
            </a:r>
          </a:p>
        </p:txBody>
      </p:sp>
      <p:pic>
        <p:nvPicPr>
          <p:cNvPr id="7170" name="Picture 2" descr="Jakie korzyści e-eksporterom zapewnia Jednolity rynek UE? - Cross-border.pl">
            <a:extLst>
              <a:ext uri="{FF2B5EF4-FFF2-40B4-BE49-F238E27FC236}">
                <a16:creationId xmlns:a16="http://schemas.microsoft.com/office/drawing/2014/main" id="{29D4BB99-C4E3-4529-94B5-89777ED84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6868" y="311010"/>
            <a:ext cx="1867644" cy="12428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24881D7-6C14-456C-8C02-055012378FD6}"/>
              </a:ext>
            </a:extLst>
          </p:cNvPr>
          <p:cNvSpPr>
            <a:spLocks noGrp="1" noChangeArrowheads="1"/>
          </p:cNvSpPr>
          <p:nvPr>
            <p:ph idx="1"/>
          </p:nvPr>
        </p:nvSpPr>
        <p:spPr bwMode="auto">
          <a:xfrm>
            <a:off x="77638" y="1941944"/>
            <a:ext cx="724618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b="1" i="0" u="none" strike="noStrike" cap="none" normalizeH="0" baseline="0" dirty="0">
                <a:ln>
                  <a:noFill/>
                </a:ln>
                <a:solidFill>
                  <a:schemeClr val="accent2"/>
                </a:solidFill>
                <a:effectLst/>
                <a:latin typeface="Google Sans"/>
              </a:rPr>
              <a:t>Kluczowe założenia i informacje: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b="0" i="0" u="none" strike="noStrike" cap="none" normalizeH="0" baseline="0" dirty="0">
              <a:ln>
                <a:noFill/>
              </a:ln>
              <a:solidFill>
                <a:schemeClr val="accent2"/>
              </a:solidFill>
              <a:effectLst/>
            </a:endParaRPr>
          </a:p>
          <a:p>
            <a:pPr marL="0" indent="0" eaLnBrk="0" fontAlgn="base" hangingPunct="0">
              <a:lnSpc>
                <a:spcPct val="100000"/>
              </a:lnSpc>
              <a:spcBef>
                <a:spcPct val="0"/>
              </a:spcBef>
              <a:spcAft>
                <a:spcPct val="0"/>
              </a:spcAft>
              <a:buClrTx/>
              <a:buSzTx/>
              <a:buFontTx/>
              <a:buChar char="•"/>
            </a:pPr>
            <a:r>
              <a:rPr kumimoji="0" lang="pl-PL" altLang="pl-PL" b="1" i="0" u="none" strike="noStrike" cap="none" normalizeH="0" baseline="0" dirty="0">
                <a:ln>
                  <a:noFill/>
                </a:ln>
                <a:solidFill>
                  <a:schemeClr val="accent2"/>
                </a:solidFill>
                <a:effectLst/>
                <a:latin typeface="Google Sans"/>
              </a:rPr>
              <a:t>Cel długoterminowy</a:t>
            </a:r>
            <a:r>
              <a:rPr kumimoji="0" lang="pl-PL" altLang="pl-PL" b="1" i="0" u="none" strike="noStrike" cap="none" normalizeH="0" baseline="0" dirty="0">
                <a:ln>
                  <a:noFill/>
                </a:ln>
                <a:solidFill>
                  <a:schemeClr val="tx1"/>
                </a:solidFill>
                <a:effectLst/>
                <a:latin typeface="Google Sans"/>
              </a:rPr>
              <a:t>:</a:t>
            </a:r>
            <a:r>
              <a:rPr kumimoji="0" lang="pl-PL" altLang="pl-PL" b="0" i="0" u="none" strike="noStrike" cap="none" normalizeH="0" baseline="0" dirty="0">
                <a:ln>
                  <a:noFill/>
                </a:ln>
                <a:solidFill>
                  <a:schemeClr val="tx1"/>
                </a:solidFill>
                <a:effectLst/>
                <a:latin typeface="Google Sans"/>
              </a:rPr>
              <a:t> Ograniczenie wzrostu temperatury do poziomu znacznie poniżej </a:t>
            </a:r>
            <a:r>
              <a:rPr lang="pl-PL" dirty="0">
                <a:effectLst/>
                <a:latin typeface="Calibri" panose="020F0502020204030204" pitchFamily="34" charset="0"/>
                <a:ea typeface="Calibri" panose="020F0502020204030204" pitchFamily="34" charset="0"/>
                <a:cs typeface="Times New Roman" panose="02020603050405020304" pitchFamily="18" charset="0"/>
              </a:rPr>
              <a:t>2</a:t>
            </a:r>
            <a:r>
              <a:rPr lang="pl-PL"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pl-PL" dirty="0">
                <a:latin typeface="Calibri" panose="020F0502020204030204" pitchFamily="34" charset="0"/>
                <a:ea typeface="Calibri" panose="020F0502020204030204" pitchFamily="34" charset="0"/>
                <a:cs typeface="Times New Roman" panose="02020603050405020304" pitchFamily="18" charset="0"/>
              </a:rPr>
              <a:t> </a:t>
            </a:r>
            <a:r>
              <a:rPr kumimoji="0" lang="pl-PL" altLang="pl-PL" b="0" i="0" u="none" strike="noStrike" cap="none" normalizeH="0" baseline="0" dirty="0">
                <a:ln>
                  <a:noFill/>
                </a:ln>
                <a:solidFill>
                  <a:schemeClr val="tx1"/>
                </a:solidFill>
                <a:effectLst/>
                <a:latin typeface="Google Sans"/>
              </a:rPr>
              <a:t>(docelowo </a:t>
            </a:r>
            <a:r>
              <a:rPr kumimoji="0" lang="pl-PL" altLang="pl-PL" b="0" i="0" u="none" strike="noStrike" cap="none" normalizeH="0" baseline="0" dirty="0">
                <a:ln>
                  <a:noFill/>
                </a:ln>
                <a:solidFill>
                  <a:schemeClr val="tx1"/>
                </a:solidFill>
                <a:latin typeface="Calibri" panose="020F0502020204030204" pitchFamily="34" charset="0"/>
                <a:cs typeface="Times New Roman" panose="02020603050405020304" pitchFamily="18" charset="0"/>
              </a:rPr>
              <a:t>1,5</a:t>
            </a:r>
            <a:r>
              <a:rPr lang="pl-PL"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pl-PL" dirty="0">
                <a:latin typeface="Calibri" panose="020F0502020204030204" pitchFamily="34" charset="0"/>
                <a:ea typeface="Calibri" panose="020F0502020204030204" pitchFamily="34" charset="0"/>
                <a:cs typeface="Times New Roman" panose="02020603050405020304" pitchFamily="18" charset="0"/>
              </a:rPr>
              <a:t>)</a:t>
            </a:r>
            <a:r>
              <a:rPr kumimoji="0" lang="pl-PL" altLang="pl-PL" b="0" i="0" u="none" strike="noStrike" cap="none" normalizeH="0" baseline="0" dirty="0">
                <a:ln>
                  <a:noFill/>
                </a:ln>
                <a:solidFill>
                  <a:schemeClr val="tx1"/>
                </a:solidFill>
                <a:effectLst/>
                <a:latin typeface="Google Sans"/>
              </a:rPr>
              <a:t>co ma zapobiec katastrofalnym skutkom zmian klimatu.</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b="1" i="0" u="none" strike="noStrike" cap="none" normalizeH="0" baseline="0" dirty="0">
                <a:ln>
                  <a:noFill/>
                </a:ln>
                <a:solidFill>
                  <a:schemeClr val="accent2"/>
                </a:solidFill>
                <a:effectLst/>
                <a:latin typeface="Google Sans"/>
              </a:rPr>
              <a:t>Neutralność klimatyczna:</a:t>
            </a:r>
            <a:r>
              <a:rPr kumimoji="0" lang="pl-PL" altLang="pl-PL" b="0" i="0" u="none" strike="noStrike" cap="none" normalizeH="0" baseline="0" dirty="0">
                <a:ln>
                  <a:noFill/>
                </a:ln>
                <a:solidFill>
                  <a:schemeClr val="accent2"/>
                </a:solidFill>
                <a:effectLst/>
                <a:latin typeface="Google Sans"/>
              </a:rPr>
              <a:t> </a:t>
            </a:r>
            <a:r>
              <a:rPr kumimoji="0" lang="pl-PL" altLang="pl-PL" b="0" i="0" u="none" strike="noStrike" cap="none" normalizeH="0" baseline="0" dirty="0">
                <a:ln>
                  <a:noFill/>
                </a:ln>
                <a:solidFill>
                  <a:schemeClr val="tx1"/>
                </a:solidFill>
                <a:effectLst/>
                <a:latin typeface="Google Sans"/>
              </a:rPr>
              <a:t>Porozumienie dąży do osiągnięcia równowagi między emisjami a pochłanianiem gazów cieplarnianych w drugiej połowie XXI wieku.</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b="1" i="0" u="none" strike="noStrike" cap="none" normalizeH="0" baseline="0" dirty="0">
                <a:ln>
                  <a:noFill/>
                </a:ln>
                <a:solidFill>
                  <a:schemeClr val="accent2"/>
                </a:solidFill>
                <a:effectLst/>
                <a:latin typeface="Google Sans"/>
              </a:rPr>
              <a:t>Mechanizm zobowiązań (NDC):</a:t>
            </a:r>
            <a:r>
              <a:rPr kumimoji="0" lang="pl-PL" altLang="pl-PL" b="0" i="0" u="none" strike="noStrike" cap="none" normalizeH="0" baseline="0" dirty="0">
                <a:ln>
                  <a:noFill/>
                </a:ln>
                <a:solidFill>
                  <a:schemeClr val="accent2"/>
                </a:solidFill>
                <a:effectLst/>
                <a:latin typeface="Google Sans"/>
              </a:rPr>
              <a:t> </a:t>
            </a:r>
            <a:r>
              <a:rPr kumimoji="0" lang="pl-PL" altLang="pl-PL" b="0" i="0" u="none" strike="noStrike" cap="none" normalizeH="0" baseline="0" dirty="0">
                <a:ln>
                  <a:noFill/>
                </a:ln>
                <a:solidFill>
                  <a:schemeClr val="tx1"/>
                </a:solidFill>
                <a:effectLst/>
                <a:latin typeface="Google Sans"/>
              </a:rPr>
              <a:t>Kraje przedstawiają krajowe plany redukcji emisji (NDC - </a:t>
            </a:r>
            <a:r>
              <a:rPr kumimoji="0" lang="pl-PL" altLang="pl-PL" b="0" i="1" u="none" strike="noStrike" cap="none" normalizeH="0" baseline="0" dirty="0" err="1">
                <a:ln>
                  <a:noFill/>
                </a:ln>
                <a:solidFill>
                  <a:schemeClr val="tx1"/>
                </a:solidFill>
                <a:effectLst/>
                <a:latin typeface="Google Sans"/>
              </a:rPr>
              <a:t>Nationally</a:t>
            </a:r>
            <a:r>
              <a:rPr kumimoji="0" lang="pl-PL" altLang="pl-PL" b="0" i="1" u="none" strike="noStrike" cap="none" normalizeH="0" baseline="0" dirty="0">
                <a:ln>
                  <a:noFill/>
                </a:ln>
                <a:solidFill>
                  <a:schemeClr val="tx1"/>
                </a:solidFill>
                <a:effectLst/>
                <a:latin typeface="Google Sans"/>
              </a:rPr>
              <a:t> </a:t>
            </a:r>
            <a:r>
              <a:rPr kumimoji="0" lang="pl-PL" altLang="pl-PL" b="0" i="1" u="none" strike="noStrike" cap="none" normalizeH="0" baseline="0" dirty="0" err="1">
                <a:ln>
                  <a:noFill/>
                </a:ln>
                <a:solidFill>
                  <a:schemeClr val="tx1"/>
                </a:solidFill>
                <a:effectLst/>
                <a:latin typeface="Google Sans"/>
              </a:rPr>
              <a:t>Determined</a:t>
            </a:r>
            <a:r>
              <a:rPr kumimoji="0" lang="pl-PL" altLang="pl-PL" b="0" i="1" u="none" strike="noStrike" cap="none" normalizeH="0" baseline="0" dirty="0">
                <a:ln>
                  <a:noFill/>
                </a:ln>
                <a:solidFill>
                  <a:schemeClr val="tx1"/>
                </a:solidFill>
                <a:effectLst/>
                <a:latin typeface="Google Sans"/>
              </a:rPr>
              <a:t> </a:t>
            </a:r>
            <a:r>
              <a:rPr kumimoji="0" lang="pl-PL" altLang="pl-PL" b="0" i="1" u="none" strike="noStrike" cap="none" normalizeH="0" baseline="0" dirty="0" err="1">
                <a:ln>
                  <a:noFill/>
                </a:ln>
                <a:solidFill>
                  <a:schemeClr val="tx1"/>
                </a:solidFill>
                <a:effectLst/>
                <a:latin typeface="Google Sans"/>
              </a:rPr>
              <a:t>Contributions</a:t>
            </a:r>
            <a:r>
              <a:rPr kumimoji="0" lang="pl-PL" altLang="pl-PL" b="0" i="0" u="none" strike="noStrike" cap="none" normalizeH="0" baseline="0" dirty="0">
                <a:ln>
                  <a:noFill/>
                </a:ln>
                <a:solidFill>
                  <a:schemeClr val="tx1"/>
                </a:solidFill>
                <a:effectLst/>
                <a:latin typeface="Google Sans"/>
              </a:rPr>
              <a:t>), które są weryfikowane co 5 lat, aby zwiększać ambicje klimatyczne.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b="1" i="0" u="none" strike="noStrike" cap="none" normalizeH="0" baseline="0" dirty="0">
                <a:ln>
                  <a:noFill/>
                </a:ln>
                <a:solidFill>
                  <a:schemeClr val="accent2"/>
                </a:solidFill>
                <a:effectLst/>
                <a:latin typeface="Google Sans"/>
              </a:rPr>
              <a:t>Wsparcie finansowe:</a:t>
            </a:r>
            <a:r>
              <a:rPr kumimoji="0" lang="pl-PL" altLang="pl-PL" b="0" i="0" u="none" strike="noStrike" cap="none" normalizeH="0" baseline="0" dirty="0">
                <a:ln>
                  <a:noFill/>
                </a:ln>
                <a:solidFill>
                  <a:schemeClr val="accent2"/>
                </a:solidFill>
                <a:effectLst/>
                <a:latin typeface="Google Sans"/>
              </a:rPr>
              <a:t> </a:t>
            </a:r>
            <a:r>
              <a:rPr kumimoji="0" lang="pl-PL" altLang="pl-PL" b="0" i="0" u="none" strike="noStrike" cap="none" normalizeH="0" baseline="0" dirty="0">
                <a:ln>
                  <a:noFill/>
                </a:ln>
                <a:solidFill>
                  <a:schemeClr val="tx1"/>
                </a:solidFill>
                <a:effectLst/>
                <a:latin typeface="Google Sans"/>
              </a:rPr>
              <a:t>Rozwinięte kraje zobowiązały się do wspierania państw rozwijających się w działaniach na rzecz klimatu.</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b="1" i="0" u="none" strike="noStrike" cap="none" normalizeH="0" baseline="0" dirty="0">
                <a:ln>
                  <a:noFill/>
                </a:ln>
                <a:solidFill>
                  <a:schemeClr val="accent2"/>
                </a:solidFill>
                <a:effectLst/>
                <a:latin typeface="Google Sans"/>
              </a:rPr>
              <a:t>Ratyfikacja:</a:t>
            </a:r>
            <a:r>
              <a:rPr kumimoji="0" lang="pl-PL" altLang="pl-PL" b="0" i="0" u="none" strike="noStrike" cap="none" normalizeH="0" baseline="0" dirty="0">
                <a:ln>
                  <a:noFill/>
                </a:ln>
                <a:solidFill>
                  <a:schemeClr val="accent2"/>
                </a:solidFill>
                <a:effectLst/>
                <a:latin typeface="Google Sans"/>
              </a:rPr>
              <a:t> </a:t>
            </a:r>
            <a:r>
              <a:rPr kumimoji="0" lang="pl-PL" altLang="pl-PL" b="0" i="0" u="none" strike="noStrike" cap="none" normalizeH="0" baseline="0" dirty="0">
                <a:ln>
                  <a:noFill/>
                </a:ln>
                <a:solidFill>
                  <a:schemeClr val="tx1"/>
                </a:solidFill>
                <a:effectLst/>
                <a:latin typeface="Google Sans"/>
              </a:rPr>
              <a:t>Porozumienie zostało ratyfikowane przez większość państw świata, w tym Polskę, co czyni je powszechnie wiążącym traktatem.</a:t>
            </a:r>
            <a:endParaRPr kumimoji="0" lang="pl-PL" altLang="pl-PL" b="0" i="0" u="none" strike="noStrike" cap="none" normalizeH="0" baseline="0" dirty="0">
              <a:ln>
                <a:noFill/>
              </a:ln>
              <a:solidFill>
                <a:schemeClr val="tx1"/>
              </a:solidFill>
              <a:effectLst/>
              <a:latin typeface="Arial" panose="020B0604020202020204" pitchFamily="34" charset="0"/>
            </a:endParaRPr>
          </a:p>
        </p:txBody>
      </p:sp>
      <p:sp>
        <p:nvSpPr>
          <p:cNvPr id="7" name="Prostokąt 6">
            <a:extLst>
              <a:ext uri="{FF2B5EF4-FFF2-40B4-BE49-F238E27FC236}">
                <a16:creationId xmlns:a16="http://schemas.microsoft.com/office/drawing/2014/main" id="{80C870E2-5190-4D0B-A22D-E0862939BD3A}"/>
              </a:ext>
            </a:extLst>
          </p:cNvPr>
          <p:cNvSpPr/>
          <p:nvPr/>
        </p:nvSpPr>
        <p:spPr>
          <a:xfrm>
            <a:off x="11231592" y="0"/>
            <a:ext cx="1199072"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5024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stępujące zmiany klimatu. Czy w przyszłości będziemy musieli szukać nowej  planety? - Blog CAsfera">
            <a:extLst>
              <a:ext uri="{FF2B5EF4-FFF2-40B4-BE49-F238E27FC236}">
                <a16:creationId xmlns:a16="http://schemas.microsoft.com/office/drawing/2014/main" id="{FD0C7D60-5595-45E4-892B-FD6C855C3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869" y="3493698"/>
            <a:ext cx="4485735" cy="3364302"/>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8B736E7F-06E6-428A-980E-081B88A432B5}"/>
              </a:ext>
            </a:extLst>
          </p:cNvPr>
          <p:cNvSpPr>
            <a:spLocks noGrp="1"/>
          </p:cNvSpPr>
          <p:nvPr>
            <p:ph type="title"/>
          </p:nvPr>
        </p:nvSpPr>
        <p:spPr>
          <a:xfrm>
            <a:off x="485494" y="454613"/>
            <a:ext cx="7670032" cy="936829"/>
          </a:xfrm>
        </p:spPr>
        <p:txBody>
          <a:bodyPr>
            <a:normAutofit fontScale="90000"/>
          </a:bodyPr>
          <a:lstStyle/>
          <a:p>
            <a:r>
              <a:rPr lang="pl-PL" b="1" dirty="0">
                <a:solidFill>
                  <a:schemeClr val="accent2"/>
                </a:solidFill>
              </a:rPr>
              <a:t>ROZWIĄZANIA EDUKACYJNE</a:t>
            </a:r>
          </a:p>
        </p:txBody>
      </p:sp>
      <p:sp>
        <p:nvSpPr>
          <p:cNvPr id="3" name="Symbol zastępczy zawartości 2">
            <a:extLst>
              <a:ext uri="{FF2B5EF4-FFF2-40B4-BE49-F238E27FC236}">
                <a16:creationId xmlns:a16="http://schemas.microsoft.com/office/drawing/2014/main" id="{5EF43C36-A4C5-480F-A79A-FC9E8B0B06B1}"/>
              </a:ext>
            </a:extLst>
          </p:cNvPr>
          <p:cNvSpPr>
            <a:spLocks noGrp="1"/>
          </p:cNvSpPr>
          <p:nvPr>
            <p:ph idx="1"/>
          </p:nvPr>
        </p:nvSpPr>
        <p:spPr>
          <a:xfrm>
            <a:off x="485494" y="1742537"/>
            <a:ext cx="6329375" cy="4313208"/>
          </a:xfrm>
        </p:spPr>
        <p:txBody>
          <a:bodyPr/>
          <a:lstStyle/>
          <a:p>
            <a:pPr marL="0" indent="0">
              <a:buNone/>
            </a:pPr>
            <a:r>
              <a:rPr lang="pl-PL" dirty="0"/>
              <a:t>Aby zmniejszyć skutki zmian klimatu, edukacja powinna przede wszystkim uczyć rozumienia podstawowych zjawisk, takich jak efekt cieplarniany, oraz pokazywać, jaki wpływ ma działalność człowieka na środowisko. Ważne jest też rozwijanie krytycznego myślenia, żeby odróżniać rzetelne informacje od dezinformacji, np. w odniesieniu do raportów IPCC.</a:t>
            </a:r>
          </a:p>
          <a:p>
            <a:pPr marL="0" indent="0">
              <a:buNone/>
            </a:pPr>
            <a:r>
              <a:rPr lang="pl-PL" dirty="0"/>
              <a:t>Edukacja powinna łączyć wiedzę z praktyką, ucząc codziennych działań, takich jak oszczędzanie energii czy korzystanie z rozwiązań opartych na energia słoneczna. Równie istotne jest kształcenie umiejętności potrzebnych w </a:t>
            </a:r>
            <a:r>
              <a:rPr lang="pl-PL" b="1" dirty="0">
                <a:solidFill>
                  <a:schemeClr val="accent2"/>
                </a:solidFill>
              </a:rPr>
              <a:t>„zielonej gospodarce” </a:t>
            </a:r>
            <a:r>
              <a:rPr lang="pl-PL" dirty="0"/>
              <a:t>oraz edukowanie nie tylko młodzieży, ale też dorosłych, aby zmiany obejmowały całe społeczeństwo.</a:t>
            </a:r>
          </a:p>
          <a:p>
            <a:pPr marL="0" indent="0">
              <a:buNone/>
            </a:pPr>
            <a:endParaRPr lang="pl-PL" dirty="0"/>
          </a:p>
        </p:txBody>
      </p:sp>
      <p:pic>
        <p:nvPicPr>
          <p:cNvPr id="2058" name="Picture 10" descr="Was ist eigentlich der Klimawandel? - WWF Österreich">
            <a:extLst>
              <a:ext uri="{FF2B5EF4-FFF2-40B4-BE49-F238E27FC236}">
                <a16:creationId xmlns:a16="http://schemas.microsoft.com/office/drawing/2014/main" id="{12C0F1D3-EA11-48DD-A60D-B73D08E63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868" y="0"/>
            <a:ext cx="4485735" cy="3364302"/>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a:extLst>
              <a:ext uri="{FF2B5EF4-FFF2-40B4-BE49-F238E27FC236}">
                <a16:creationId xmlns:a16="http://schemas.microsoft.com/office/drawing/2014/main" id="{2AF1A1A5-7E78-42A7-86A8-227F719AC2F7}"/>
              </a:ext>
            </a:extLst>
          </p:cNvPr>
          <p:cNvSpPr/>
          <p:nvPr/>
        </p:nvSpPr>
        <p:spPr>
          <a:xfrm>
            <a:off x="6814868" y="3364302"/>
            <a:ext cx="4485736" cy="129396"/>
          </a:xfrm>
          <a:prstGeom prst="rect">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5784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6CADDC-6EA0-4A9A-9371-52B083EC561F}"/>
              </a:ext>
            </a:extLst>
          </p:cNvPr>
          <p:cNvSpPr>
            <a:spLocks noGrp="1"/>
          </p:cNvSpPr>
          <p:nvPr>
            <p:ph type="ctrTitle"/>
          </p:nvPr>
        </p:nvSpPr>
        <p:spPr>
          <a:xfrm>
            <a:off x="1494784" y="189782"/>
            <a:ext cx="9607412" cy="2679278"/>
          </a:xfrm>
        </p:spPr>
        <p:txBody>
          <a:bodyPr>
            <a:normAutofit fontScale="90000"/>
          </a:bodyPr>
          <a:lstStyle/>
          <a:p>
            <a:r>
              <a:rPr lang="pl-PL" b="1" i="0" cap="all" dirty="0">
                <a:solidFill>
                  <a:schemeClr val="accent2"/>
                </a:solidFill>
                <a:effectLst/>
                <a:latin typeface="Source Sans Pro" panose="020B0503030403020204" pitchFamily="34" charset="0"/>
              </a:rPr>
              <a:t>Co każdy może zrobić dla ochrony klimatu?</a:t>
            </a:r>
            <a:br>
              <a:rPr lang="pl-PL" b="1" i="0" cap="all" dirty="0">
                <a:solidFill>
                  <a:srgbClr val="596F96"/>
                </a:solidFill>
                <a:effectLst/>
                <a:latin typeface="Source Sans Pro" panose="020B0503030403020204" pitchFamily="34" charset="0"/>
              </a:rPr>
            </a:br>
            <a:endParaRPr lang="pl-PL" dirty="0"/>
          </a:p>
        </p:txBody>
      </p:sp>
      <p:sp>
        <p:nvSpPr>
          <p:cNvPr id="3" name="Podtytuł 2">
            <a:extLst>
              <a:ext uri="{FF2B5EF4-FFF2-40B4-BE49-F238E27FC236}">
                <a16:creationId xmlns:a16="http://schemas.microsoft.com/office/drawing/2014/main" id="{1F7F25B9-AEA6-4BE9-9F92-064474FE9D3D}"/>
              </a:ext>
            </a:extLst>
          </p:cNvPr>
          <p:cNvSpPr>
            <a:spLocks noGrp="1"/>
          </p:cNvSpPr>
          <p:nvPr>
            <p:ph type="subTitle" idx="1"/>
          </p:nvPr>
        </p:nvSpPr>
        <p:spPr>
          <a:xfrm>
            <a:off x="1440812" y="2490490"/>
            <a:ext cx="9310376" cy="2996902"/>
          </a:xfrm>
        </p:spPr>
        <p:txBody>
          <a:bodyPr>
            <a:normAutofit fontScale="85000" lnSpcReduction="20000"/>
          </a:bodyPr>
          <a:lstStyle/>
          <a:p>
            <a:r>
              <a:rPr lang="pl-PL" b="0" i="0" dirty="0">
                <a:solidFill>
                  <a:schemeClr val="tx1"/>
                </a:solidFill>
                <a:effectLst/>
                <a:latin typeface="Source Sans Pro" panose="020B0503030403020204" pitchFamily="34" charset="0"/>
              </a:rPr>
              <a:t>Biorąc pod uwagę fakt, że prawie każda nasza czynność zwiększa pulę gazów cieplarnianych, powinniśmy podjąć działania zmniejszające wielkość naszych osobistych emisji. Rezygnacja z lotów samolotem, dieta bardziej roślinna, powstrzymanie zapędów konsumenckich, korzystanie z odnawialnych źródeł energii, to wszystko jest w zasięgu większości z nas. Indywidualne działania są potrzebne, ale nie wystarczą. Najważniejsze są zmiany systemowe. Potrzebujemy zmian w prawodawstwie, w gospodarowaniu zasobami, rolnictwie, podejściu do rozwoju i do natury. Zmiany systemowe nie dzieją się same. Musimy wybierać mądrych polityków i wywierać na nich nieustanną presję. Zadawać pytania, podpisywać petycje, pisać do posłów, do swoich przedstawicieli w sejmie i samorządzie, brać udział w konsultacjach, organizować się, rozmawiać z innymi, interesować się, dokształcać . Zmiany w prawie wymagają poparcia społecznego. Razem jesteśmy siłą. Każdy z nas może chronić klimat. Nie podgrzewaj atmosfery!</a:t>
            </a:r>
            <a:endParaRPr lang="pl-PL" dirty="0">
              <a:solidFill>
                <a:schemeClr val="tx1"/>
              </a:solidFill>
            </a:endParaRPr>
          </a:p>
        </p:txBody>
      </p:sp>
    </p:spTree>
    <p:extLst>
      <p:ext uri="{BB962C8B-B14F-4D97-AF65-F5344CB8AC3E}">
        <p14:creationId xmlns:p14="http://schemas.microsoft.com/office/powerpoint/2010/main" val="105047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1FFDA05-9640-4040-B33E-D46FD0443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pic>
        <p:nvPicPr>
          <p:cNvPr id="10" name="Symbol zastępczy obrazu 9">
            <a:extLst>
              <a:ext uri="{FF2B5EF4-FFF2-40B4-BE49-F238E27FC236}">
                <a16:creationId xmlns:a16="http://schemas.microsoft.com/office/drawing/2014/main" id="{841EB1AE-D1B0-6015-DA07-B5EDF594BA3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2377" b="4700"/>
          <a:stretch>
            <a:fillRect/>
          </a:stretch>
        </p:blipFill>
        <p:spPr>
          <a:xfrm>
            <a:off x="20" y="10"/>
            <a:ext cx="12207220" cy="6857990"/>
          </a:xfrm>
          <a:prstGeom prst="rect">
            <a:avLst/>
          </a:prstGeom>
          <a:solidFill>
            <a:srgbClr val="6F6F74"/>
          </a:solidFill>
        </p:spPr>
      </p:pic>
    </p:spTree>
    <p:extLst>
      <p:ext uri="{BB962C8B-B14F-4D97-AF65-F5344CB8AC3E}">
        <p14:creationId xmlns:p14="http://schemas.microsoft.com/office/powerpoint/2010/main" val="124845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294FBD-36D5-4A59-AF8D-EA524ABC969B}"/>
              </a:ext>
            </a:extLst>
          </p:cNvPr>
          <p:cNvSpPr>
            <a:spLocks noGrp="1"/>
          </p:cNvSpPr>
          <p:nvPr>
            <p:ph type="ctrTitle"/>
          </p:nvPr>
        </p:nvSpPr>
        <p:spPr>
          <a:xfrm>
            <a:off x="681486" y="475382"/>
            <a:ext cx="11326483" cy="2387600"/>
          </a:xfrm>
        </p:spPr>
        <p:txBody>
          <a:bodyPr>
            <a:normAutofit fontScale="90000"/>
          </a:bodyPr>
          <a:lstStyle/>
          <a:p>
            <a:r>
              <a:rPr lang="en-US" dirty="0"/>
              <a:t>Solutions that should be implemented to reduce the effects of climate change.</a:t>
            </a:r>
            <a:endParaRPr lang="pl-PL" b="1" dirty="0">
              <a:latin typeface="Adobe Garamond Pro Bold" panose="02020702060506020403" pitchFamily="18" charset="-18"/>
            </a:endParaRPr>
          </a:p>
        </p:txBody>
      </p:sp>
      <p:pic>
        <p:nvPicPr>
          <p:cNvPr id="8194" name="Picture 2" descr="Jak smakuje zmiana klimatu? Dowiesz się już 13 października! - Małopolska w  zdrowej atmosferze">
            <a:extLst>
              <a:ext uri="{FF2B5EF4-FFF2-40B4-BE49-F238E27FC236}">
                <a16:creationId xmlns:a16="http://schemas.microsoft.com/office/drawing/2014/main" id="{F4E370C8-0933-441F-BB55-315AEE60B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15" y="3103430"/>
            <a:ext cx="6858000" cy="358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92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61C70-1E01-4F59-BE71-AF40285EBDCC}"/>
              </a:ext>
            </a:extLst>
          </p:cNvPr>
          <p:cNvSpPr>
            <a:spLocks noGrp="1"/>
          </p:cNvSpPr>
          <p:nvPr>
            <p:ph type="title"/>
          </p:nvPr>
        </p:nvSpPr>
        <p:spPr>
          <a:xfrm>
            <a:off x="838200" y="500062"/>
            <a:ext cx="10515600" cy="1325563"/>
          </a:xfrm>
        </p:spPr>
        <p:txBody>
          <a:bodyPr>
            <a:normAutofit/>
          </a:bodyPr>
          <a:lstStyle/>
          <a:p>
            <a:r>
              <a:rPr lang="pl-PL" dirty="0"/>
              <a:t>Technical </a:t>
            </a:r>
            <a:r>
              <a:rPr lang="pl-PL" dirty="0" err="1"/>
              <a:t>solutions</a:t>
            </a:r>
            <a:br>
              <a:rPr lang="pl-PL" b="1" i="0" cap="all" dirty="0">
                <a:solidFill>
                  <a:srgbClr val="596F96"/>
                </a:solidFill>
                <a:effectLst/>
                <a:latin typeface="Source Sans Pro" panose="020B0604020202020204" pitchFamily="34" charset="0"/>
              </a:rPr>
            </a:br>
            <a:endParaRPr lang="pl-PL" dirty="0"/>
          </a:p>
        </p:txBody>
      </p:sp>
      <p:sp>
        <p:nvSpPr>
          <p:cNvPr id="5" name="pole tekstowe 4">
            <a:extLst>
              <a:ext uri="{FF2B5EF4-FFF2-40B4-BE49-F238E27FC236}">
                <a16:creationId xmlns:a16="http://schemas.microsoft.com/office/drawing/2014/main" id="{FB7C4E92-4988-424A-834C-47E135BFF8C3}"/>
              </a:ext>
            </a:extLst>
          </p:cNvPr>
          <p:cNvSpPr txBox="1"/>
          <p:nvPr/>
        </p:nvSpPr>
        <p:spPr>
          <a:xfrm>
            <a:off x="311987" y="1162843"/>
            <a:ext cx="5933537" cy="5632311"/>
          </a:xfrm>
          <a:prstGeom prst="rect">
            <a:avLst/>
          </a:prstGeom>
          <a:noFill/>
        </p:spPr>
        <p:txBody>
          <a:bodyPr wrap="square" rtlCol="0">
            <a:spAutoFit/>
          </a:bodyPr>
          <a:lstStyle/>
          <a:p>
            <a:r>
              <a:rPr lang="en-US" b="1" dirty="0"/>
              <a:t>1. Energy transition</a:t>
            </a:r>
            <a:br>
              <a:rPr lang="en-US" dirty="0"/>
            </a:br>
            <a:r>
              <a:rPr lang="en-US" dirty="0"/>
              <a:t>The foundation is moving away from fossil fuels toward renewable energy sources:</a:t>
            </a:r>
          </a:p>
          <a:p>
            <a:pPr>
              <a:buFont typeface="Arial" panose="020B0604020202020204" pitchFamily="34" charset="0"/>
              <a:buChar char="•"/>
            </a:pPr>
            <a:r>
              <a:rPr lang="en-US" dirty="0"/>
              <a:t>solar and wind energy (photovoltaic farms, wind turbines) </a:t>
            </a:r>
          </a:p>
          <a:p>
            <a:pPr>
              <a:buFont typeface="Arial" panose="020B0604020202020204" pitchFamily="34" charset="0"/>
              <a:buChar char="•"/>
            </a:pPr>
            <a:r>
              <a:rPr lang="en-US" dirty="0"/>
              <a:t>development of energy storage (batteries, hydrogen) </a:t>
            </a:r>
          </a:p>
          <a:p>
            <a:pPr>
              <a:buFont typeface="Arial" panose="020B0604020202020204" pitchFamily="34" charset="0"/>
              <a:buChar char="•"/>
            </a:pPr>
            <a:r>
              <a:rPr lang="en-US" dirty="0"/>
              <a:t>smart energy grids that optimize energy consumption </a:t>
            </a:r>
          </a:p>
          <a:p>
            <a:r>
              <a:rPr lang="en-US" b="1" dirty="0"/>
              <a:t>2. Energy efficiency</a:t>
            </a:r>
            <a:br>
              <a:rPr lang="en-US" dirty="0"/>
            </a:br>
            <a:r>
              <a:rPr lang="en-US" dirty="0"/>
              <a:t>Reducing energy use without losing comfort:</a:t>
            </a:r>
          </a:p>
          <a:p>
            <a:pPr>
              <a:buFont typeface="Arial" panose="020B0604020202020204" pitchFamily="34" charset="0"/>
              <a:buChar char="•"/>
            </a:pPr>
            <a:r>
              <a:rPr lang="en-US" dirty="0"/>
              <a:t>thermal modernization of buildings (insulation, modern windows) </a:t>
            </a:r>
          </a:p>
          <a:p>
            <a:pPr>
              <a:buFont typeface="Arial" panose="020B0604020202020204" pitchFamily="34" charset="0"/>
              <a:buChar char="•"/>
            </a:pPr>
            <a:r>
              <a:rPr lang="en-US" dirty="0"/>
              <a:t>energy-efficient appliances and LED lighting </a:t>
            </a:r>
          </a:p>
          <a:p>
            <a:pPr>
              <a:buFont typeface="Arial" panose="020B0604020202020204" pitchFamily="34" charset="0"/>
              <a:buChar char="•"/>
            </a:pPr>
            <a:r>
              <a:rPr lang="en-US" dirty="0"/>
              <a:t>energy management systems in buildings </a:t>
            </a:r>
          </a:p>
          <a:p>
            <a:r>
              <a:rPr lang="en-US" b="1" dirty="0"/>
              <a:t>3. Sustainable transport</a:t>
            </a:r>
            <a:endParaRPr lang="en-US" dirty="0"/>
          </a:p>
          <a:p>
            <a:pPr>
              <a:buFont typeface="Arial" panose="020B0604020202020204" pitchFamily="34" charset="0"/>
              <a:buChar char="•"/>
            </a:pPr>
            <a:r>
              <a:rPr lang="en-US" dirty="0"/>
              <a:t>development of electric vehicles and charging infrastructure </a:t>
            </a:r>
          </a:p>
          <a:p>
            <a:pPr>
              <a:buFont typeface="Arial" panose="020B0604020202020204" pitchFamily="34" charset="0"/>
              <a:buChar char="•"/>
            </a:pPr>
            <a:r>
              <a:rPr lang="en-US" dirty="0"/>
              <a:t>low-emission public transport (trams, metro, electric buses) </a:t>
            </a:r>
          </a:p>
          <a:p>
            <a:pPr>
              <a:buFont typeface="Arial" panose="020B0604020202020204" pitchFamily="34" charset="0"/>
              <a:buChar char="•"/>
            </a:pPr>
            <a:r>
              <a:rPr lang="en-US" dirty="0"/>
              <a:t>promoting cycling and walking transport</a:t>
            </a:r>
          </a:p>
          <a:p>
            <a:endParaRPr lang="pl-PL" dirty="0"/>
          </a:p>
        </p:txBody>
      </p:sp>
      <p:pic>
        <p:nvPicPr>
          <p:cNvPr id="1027" name="Picture 3" descr="Jakie można zaobserwować zmiany klimatu w Polsce, Europie i na całym  świecie? Czym są doskwierające">
            <a:extLst>
              <a:ext uri="{FF2B5EF4-FFF2-40B4-BE49-F238E27FC236}">
                <a16:creationId xmlns:a16="http://schemas.microsoft.com/office/drawing/2014/main" id="{D085C03C-946C-498F-B32B-863412AAE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075" y="1162843"/>
            <a:ext cx="67437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903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E6E2CB-4A78-4A89-B7E8-23D1D65EDEC2}"/>
              </a:ext>
            </a:extLst>
          </p:cNvPr>
          <p:cNvSpPr>
            <a:spLocks noGrp="1"/>
          </p:cNvSpPr>
          <p:nvPr>
            <p:ph type="title"/>
          </p:nvPr>
        </p:nvSpPr>
        <p:spPr>
          <a:xfrm>
            <a:off x="1080717" y="313458"/>
            <a:ext cx="9692640" cy="1325562"/>
          </a:xfrm>
        </p:spPr>
        <p:txBody>
          <a:bodyPr/>
          <a:lstStyle/>
          <a:p>
            <a:r>
              <a:rPr lang="pl-PL" b="1" dirty="0"/>
              <a:t>Energy </a:t>
            </a:r>
            <a:r>
              <a:rPr lang="pl-PL" b="1" dirty="0" err="1"/>
              <a:t>transition</a:t>
            </a:r>
            <a:r>
              <a:rPr lang="pl-PL" b="1" dirty="0"/>
              <a:t>.</a:t>
            </a:r>
            <a:endParaRPr lang="pl-PL" b="1" dirty="0">
              <a:solidFill>
                <a:schemeClr val="accent2"/>
              </a:solidFill>
            </a:endParaRPr>
          </a:p>
        </p:txBody>
      </p:sp>
      <p:pic>
        <p:nvPicPr>
          <p:cNvPr id="4" name="Symbol zastępczy zawartości 3">
            <a:extLst>
              <a:ext uri="{FF2B5EF4-FFF2-40B4-BE49-F238E27FC236}">
                <a16:creationId xmlns:a16="http://schemas.microsoft.com/office/drawing/2014/main" id="{1990E055-F017-446E-802D-EEA5BBFC6389}"/>
              </a:ext>
            </a:extLst>
          </p:cNvPr>
          <p:cNvPicPr>
            <a:picLocks noGrp="1" noChangeAspect="1"/>
          </p:cNvPicPr>
          <p:nvPr>
            <p:ph idx="1"/>
          </p:nvPr>
        </p:nvPicPr>
        <p:blipFill>
          <a:blip r:embed="rId2"/>
          <a:stretch>
            <a:fillRect/>
          </a:stretch>
        </p:blipFill>
        <p:spPr>
          <a:xfrm>
            <a:off x="162554" y="2859386"/>
            <a:ext cx="2905125" cy="1571625"/>
          </a:xfrm>
          <a:prstGeom prst="rect">
            <a:avLst/>
          </a:prstGeom>
        </p:spPr>
      </p:pic>
      <p:sp>
        <p:nvSpPr>
          <p:cNvPr id="6" name="pole tekstowe 5">
            <a:extLst>
              <a:ext uri="{FF2B5EF4-FFF2-40B4-BE49-F238E27FC236}">
                <a16:creationId xmlns:a16="http://schemas.microsoft.com/office/drawing/2014/main" id="{7D1A1A2B-2953-432A-8A67-2A88DE57AC59}"/>
              </a:ext>
            </a:extLst>
          </p:cNvPr>
          <p:cNvSpPr txBox="1"/>
          <p:nvPr/>
        </p:nvSpPr>
        <p:spPr>
          <a:xfrm>
            <a:off x="1389542" y="1807554"/>
            <a:ext cx="1678137" cy="830997"/>
          </a:xfrm>
          <a:prstGeom prst="rect">
            <a:avLst/>
          </a:prstGeom>
          <a:noFill/>
        </p:spPr>
        <p:txBody>
          <a:bodyPr wrap="square" rtlCol="0">
            <a:spAutoFit/>
          </a:bodyPr>
          <a:lstStyle/>
          <a:p>
            <a:pPr algn="just"/>
            <a:r>
              <a:rPr lang="pl-PL" sz="2400" dirty="0"/>
              <a:t>Solar </a:t>
            </a:r>
            <a:r>
              <a:rPr lang="pl-PL" sz="2400" dirty="0" err="1"/>
              <a:t>energy</a:t>
            </a:r>
            <a:endParaRPr lang="pl-PL" sz="2400" dirty="0"/>
          </a:p>
        </p:txBody>
      </p:sp>
      <p:pic>
        <p:nvPicPr>
          <p:cNvPr id="7" name="Obraz 6">
            <a:extLst>
              <a:ext uri="{FF2B5EF4-FFF2-40B4-BE49-F238E27FC236}">
                <a16:creationId xmlns:a16="http://schemas.microsoft.com/office/drawing/2014/main" id="{55C27B3A-8C72-4235-A272-9FE40326D814}"/>
              </a:ext>
            </a:extLst>
          </p:cNvPr>
          <p:cNvPicPr>
            <a:picLocks noChangeAspect="1"/>
          </p:cNvPicPr>
          <p:nvPr/>
        </p:nvPicPr>
        <p:blipFill>
          <a:blip r:embed="rId3"/>
          <a:stretch>
            <a:fillRect/>
          </a:stretch>
        </p:blipFill>
        <p:spPr>
          <a:xfrm>
            <a:off x="2159599" y="4132054"/>
            <a:ext cx="2533171" cy="1905617"/>
          </a:xfrm>
          <a:prstGeom prst="rect">
            <a:avLst/>
          </a:prstGeom>
        </p:spPr>
      </p:pic>
      <p:sp>
        <p:nvSpPr>
          <p:cNvPr id="9" name="pole tekstowe 8">
            <a:extLst>
              <a:ext uri="{FF2B5EF4-FFF2-40B4-BE49-F238E27FC236}">
                <a16:creationId xmlns:a16="http://schemas.microsoft.com/office/drawing/2014/main" id="{103C3CEB-769A-4BAC-AA48-781101E79442}"/>
              </a:ext>
            </a:extLst>
          </p:cNvPr>
          <p:cNvSpPr txBox="1"/>
          <p:nvPr/>
        </p:nvSpPr>
        <p:spPr>
          <a:xfrm>
            <a:off x="7938190" y="1859855"/>
            <a:ext cx="2372264" cy="461665"/>
          </a:xfrm>
          <a:prstGeom prst="rect">
            <a:avLst/>
          </a:prstGeom>
          <a:noFill/>
        </p:spPr>
        <p:txBody>
          <a:bodyPr wrap="square" rtlCol="0">
            <a:spAutoFit/>
          </a:bodyPr>
          <a:lstStyle/>
          <a:p>
            <a:r>
              <a:rPr lang="pl-PL" sz="2400" dirty="0"/>
              <a:t>Wind </a:t>
            </a:r>
            <a:r>
              <a:rPr lang="pl-PL" sz="2400" dirty="0" err="1"/>
              <a:t>energy</a:t>
            </a:r>
            <a:endParaRPr lang="pl-PL" sz="2400" dirty="0"/>
          </a:p>
        </p:txBody>
      </p:sp>
      <p:pic>
        <p:nvPicPr>
          <p:cNvPr id="10" name="Obraz 9">
            <a:extLst>
              <a:ext uri="{FF2B5EF4-FFF2-40B4-BE49-F238E27FC236}">
                <a16:creationId xmlns:a16="http://schemas.microsoft.com/office/drawing/2014/main" id="{5ED7B639-04B6-4ECA-9591-B1113A3E4939}"/>
              </a:ext>
            </a:extLst>
          </p:cNvPr>
          <p:cNvPicPr>
            <a:picLocks noChangeAspect="1"/>
          </p:cNvPicPr>
          <p:nvPr/>
        </p:nvPicPr>
        <p:blipFill>
          <a:blip r:embed="rId4"/>
          <a:stretch>
            <a:fillRect/>
          </a:stretch>
        </p:blipFill>
        <p:spPr>
          <a:xfrm>
            <a:off x="6628503" y="2859386"/>
            <a:ext cx="2619375" cy="1743075"/>
          </a:xfrm>
          <a:prstGeom prst="rect">
            <a:avLst/>
          </a:prstGeom>
        </p:spPr>
      </p:pic>
      <p:pic>
        <p:nvPicPr>
          <p:cNvPr id="11" name="Obraz 10">
            <a:extLst>
              <a:ext uri="{FF2B5EF4-FFF2-40B4-BE49-F238E27FC236}">
                <a16:creationId xmlns:a16="http://schemas.microsoft.com/office/drawing/2014/main" id="{7A0243BE-C1B6-4439-8BF3-AB3E1A1ECEDC}"/>
              </a:ext>
            </a:extLst>
          </p:cNvPr>
          <p:cNvPicPr>
            <a:picLocks noChangeAspect="1"/>
          </p:cNvPicPr>
          <p:nvPr/>
        </p:nvPicPr>
        <p:blipFill>
          <a:blip r:embed="rId5"/>
          <a:stretch>
            <a:fillRect/>
          </a:stretch>
        </p:blipFill>
        <p:spPr>
          <a:xfrm>
            <a:off x="8335137" y="4282194"/>
            <a:ext cx="2619375" cy="1743075"/>
          </a:xfrm>
          <a:prstGeom prst="rect">
            <a:avLst/>
          </a:prstGeom>
        </p:spPr>
      </p:pic>
    </p:spTree>
    <p:extLst>
      <p:ext uri="{BB962C8B-B14F-4D97-AF65-F5344CB8AC3E}">
        <p14:creationId xmlns:p14="http://schemas.microsoft.com/office/powerpoint/2010/main" val="191137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D841A6-AFD1-4331-A919-30C49DEA970E}"/>
              </a:ext>
            </a:extLst>
          </p:cNvPr>
          <p:cNvSpPr>
            <a:spLocks noGrp="1"/>
          </p:cNvSpPr>
          <p:nvPr>
            <p:ph type="title"/>
          </p:nvPr>
        </p:nvSpPr>
        <p:spPr/>
        <p:txBody>
          <a:bodyPr/>
          <a:lstStyle/>
          <a:p>
            <a:r>
              <a:rPr lang="pl-PL" b="1" dirty="0" err="1">
                <a:solidFill>
                  <a:schemeClr val="accent2"/>
                </a:solidFill>
              </a:rPr>
              <a:t>Recuperation</a:t>
            </a:r>
            <a:endParaRPr lang="pl-PL" b="1" dirty="0">
              <a:solidFill>
                <a:schemeClr val="accent2"/>
              </a:solidFill>
            </a:endParaRPr>
          </a:p>
        </p:txBody>
      </p:sp>
      <p:sp>
        <p:nvSpPr>
          <p:cNvPr id="8" name="pole tekstowe 7">
            <a:extLst>
              <a:ext uri="{FF2B5EF4-FFF2-40B4-BE49-F238E27FC236}">
                <a16:creationId xmlns:a16="http://schemas.microsoft.com/office/drawing/2014/main" id="{FB380D14-A7C8-4116-813A-F0DE5AEAE965}"/>
              </a:ext>
            </a:extLst>
          </p:cNvPr>
          <p:cNvSpPr txBox="1"/>
          <p:nvPr/>
        </p:nvSpPr>
        <p:spPr>
          <a:xfrm>
            <a:off x="1431312" y="1904855"/>
            <a:ext cx="4909103" cy="4154984"/>
          </a:xfrm>
          <a:prstGeom prst="rect">
            <a:avLst/>
          </a:prstGeom>
          <a:noFill/>
        </p:spPr>
        <p:txBody>
          <a:bodyPr wrap="square">
            <a:spAutoFit/>
          </a:bodyPr>
          <a:lstStyle/>
          <a:p>
            <a:r>
              <a:rPr lang="en-US" sz="2400" dirty="0"/>
              <a:t>Recuperation is an intelligent air exchange system in which fresh and clean air is supplied to rooms, while used air is removed outside. This process takes place in a controlled way thanks to a ventilation unit – a heat recovery ventilator (recovery unit), which additionally recovers heat energy from the air extracted from the building.</a:t>
            </a:r>
            <a:endParaRPr lang="pl-PL" sz="2400" dirty="0"/>
          </a:p>
        </p:txBody>
      </p:sp>
      <p:sp>
        <p:nvSpPr>
          <p:cNvPr id="9" name="Prostokąt 8">
            <a:extLst>
              <a:ext uri="{FF2B5EF4-FFF2-40B4-BE49-F238E27FC236}">
                <a16:creationId xmlns:a16="http://schemas.microsoft.com/office/drawing/2014/main" id="{16DDA972-D469-42CA-B94F-6C2656C807CA}"/>
              </a:ext>
            </a:extLst>
          </p:cNvPr>
          <p:cNvSpPr/>
          <p:nvPr/>
        </p:nvSpPr>
        <p:spPr>
          <a:xfrm>
            <a:off x="7988060" y="0"/>
            <a:ext cx="129397" cy="6858000"/>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a:extLst>
              <a:ext uri="{FF2B5EF4-FFF2-40B4-BE49-F238E27FC236}">
                <a16:creationId xmlns:a16="http://schemas.microsoft.com/office/drawing/2014/main" id="{742F41ED-AC33-472C-B85E-522B135DD8DE}"/>
              </a:ext>
            </a:extLst>
          </p:cNvPr>
          <p:cNvPicPr>
            <a:picLocks noChangeAspect="1"/>
          </p:cNvPicPr>
          <p:nvPr/>
        </p:nvPicPr>
        <p:blipFill>
          <a:blip r:embed="rId2"/>
          <a:stretch>
            <a:fillRect/>
          </a:stretch>
        </p:blipFill>
        <p:spPr>
          <a:xfrm>
            <a:off x="8117457" y="365760"/>
            <a:ext cx="3146482" cy="3269411"/>
          </a:xfrm>
          <a:prstGeom prst="rect">
            <a:avLst/>
          </a:prstGeom>
        </p:spPr>
      </p:pic>
      <p:pic>
        <p:nvPicPr>
          <p:cNvPr id="11" name="Obraz 10">
            <a:extLst>
              <a:ext uri="{FF2B5EF4-FFF2-40B4-BE49-F238E27FC236}">
                <a16:creationId xmlns:a16="http://schemas.microsoft.com/office/drawing/2014/main" id="{B8CDDD2F-1CC9-4CA2-B04A-8C897520D79F}"/>
              </a:ext>
            </a:extLst>
          </p:cNvPr>
          <p:cNvPicPr>
            <a:picLocks noChangeAspect="1"/>
          </p:cNvPicPr>
          <p:nvPr/>
        </p:nvPicPr>
        <p:blipFill>
          <a:blip r:embed="rId3"/>
          <a:stretch>
            <a:fillRect/>
          </a:stretch>
        </p:blipFill>
        <p:spPr>
          <a:xfrm>
            <a:off x="8336620" y="3751376"/>
            <a:ext cx="2708155" cy="2740864"/>
          </a:xfrm>
          <a:prstGeom prst="rect">
            <a:avLst/>
          </a:prstGeom>
        </p:spPr>
      </p:pic>
    </p:spTree>
    <p:extLst>
      <p:ext uri="{BB962C8B-B14F-4D97-AF65-F5344CB8AC3E}">
        <p14:creationId xmlns:p14="http://schemas.microsoft.com/office/powerpoint/2010/main" val="358617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zagięty narożnik 6">
            <a:extLst>
              <a:ext uri="{FF2B5EF4-FFF2-40B4-BE49-F238E27FC236}">
                <a16:creationId xmlns:a16="http://schemas.microsoft.com/office/drawing/2014/main" id="{4C6B965C-06D3-45B0-91A7-4E6B2107C874}"/>
              </a:ext>
            </a:extLst>
          </p:cNvPr>
          <p:cNvSpPr/>
          <p:nvPr/>
        </p:nvSpPr>
        <p:spPr>
          <a:xfrm>
            <a:off x="319177" y="2128666"/>
            <a:ext cx="5348378" cy="3987462"/>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B4475C8E-2FEE-44E6-9654-E599D84B83F4}"/>
              </a:ext>
            </a:extLst>
          </p:cNvPr>
          <p:cNvSpPr>
            <a:spLocks noGrp="1"/>
          </p:cNvSpPr>
          <p:nvPr>
            <p:ph type="title"/>
          </p:nvPr>
        </p:nvSpPr>
        <p:spPr>
          <a:xfrm>
            <a:off x="626137" y="301319"/>
            <a:ext cx="9692640" cy="1325562"/>
          </a:xfrm>
        </p:spPr>
        <p:txBody>
          <a:bodyPr/>
          <a:lstStyle/>
          <a:p>
            <a:pPr algn="just"/>
            <a:r>
              <a:rPr lang="pl-PL" b="1" dirty="0" err="1">
                <a:solidFill>
                  <a:schemeClr val="accent2"/>
                </a:solidFill>
              </a:rPr>
              <a:t>Heat</a:t>
            </a:r>
            <a:r>
              <a:rPr lang="pl-PL" b="1" dirty="0">
                <a:solidFill>
                  <a:schemeClr val="accent2"/>
                </a:solidFill>
              </a:rPr>
              <a:t> </a:t>
            </a:r>
            <a:r>
              <a:rPr lang="pl-PL" b="1" dirty="0" err="1">
                <a:solidFill>
                  <a:schemeClr val="accent2"/>
                </a:solidFill>
              </a:rPr>
              <a:t>pumps</a:t>
            </a:r>
            <a:endParaRPr lang="pl-PL" b="1" dirty="0">
              <a:solidFill>
                <a:schemeClr val="accent2"/>
              </a:solidFill>
            </a:endParaRPr>
          </a:p>
        </p:txBody>
      </p:sp>
      <p:pic>
        <p:nvPicPr>
          <p:cNvPr id="3" name="Obraz 2">
            <a:extLst>
              <a:ext uri="{FF2B5EF4-FFF2-40B4-BE49-F238E27FC236}">
                <a16:creationId xmlns:a16="http://schemas.microsoft.com/office/drawing/2014/main" id="{EEBAD766-17C8-491A-B364-D4376DA17A4D}"/>
              </a:ext>
            </a:extLst>
          </p:cNvPr>
          <p:cNvPicPr>
            <a:picLocks noChangeAspect="1"/>
          </p:cNvPicPr>
          <p:nvPr/>
        </p:nvPicPr>
        <p:blipFill>
          <a:blip r:embed="rId2"/>
          <a:stretch>
            <a:fillRect/>
          </a:stretch>
        </p:blipFill>
        <p:spPr>
          <a:xfrm>
            <a:off x="5992943" y="3109065"/>
            <a:ext cx="4661856" cy="3470617"/>
          </a:xfrm>
          <a:prstGeom prst="rect">
            <a:avLst/>
          </a:prstGeom>
        </p:spPr>
      </p:pic>
      <p:pic>
        <p:nvPicPr>
          <p:cNvPr id="4" name="Obraz 3">
            <a:extLst>
              <a:ext uri="{FF2B5EF4-FFF2-40B4-BE49-F238E27FC236}">
                <a16:creationId xmlns:a16="http://schemas.microsoft.com/office/drawing/2014/main" id="{24BEE068-9F7E-435D-92E2-C23C1C6A89A4}"/>
              </a:ext>
            </a:extLst>
          </p:cNvPr>
          <p:cNvPicPr>
            <a:picLocks noChangeAspect="1"/>
          </p:cNvPicPr>
          <p:nvPr/>
        </p:nvPicPr>
        <p:blipFill>
          <a:blip r:embed="rId3"/>
          <a:stretch>
            <a:fillRect/>
          </a:stretch>
        </p:blipFill>
        <p:spPr>
          <a:xfrm>
            <a:off x="7713969" y="486635"/>
            <a:ext cx="2906067" cy="2622430"/>
          </a:xfrm>
          <a:prstGeom prst="rect">
            <a:avLst/>
          </a:prstGeom>
        </p:spPr>
      </p:pic>
      <p:sp>
        <p:nvSpPr>
          <p:cNvPr id="6" name="pole tekstowe 5">
            <a:extLst>
              <a:ext uri="{FF2B5EF4-FFF2-40B4-BE49-F238E27FC236}">
                <a16:creationId xmlns:a16="http://schemas.microsoft.com/office/drawing/2014/main" id="{FBD35D01-B61F-44DA-A4E0-188961D519B4}"/>
              </a:ext>
            </a:extLst>
          </p:cNvPr>
          <p:cNvSpPr txBox="1"/>
          <p:nvPr/>
        </p:nvSpPr>
        <p:spPr>
          <a:xfrm>
            <a:off x="626137" y="2275315"/>
            <a:ext cx="4661856" cy="3477875"/>
          </a:xfrm>
          <a:prstGeom prst="rect">
            <a:avLst/>
          </a:prstGeom>
          <a:noFill/>
        </p:spPr>
        <p:txBody>
          <a:bodyPr wrap="square">
            <a:spAutoFit/>
          </a:bodyPr>
          <a:lstStyle/>
          <a:p>
            <a:r>
              <a:rPr lang="en-US" sz="2000" dirty="0"/>
              <a:t>A heat pump is an eco-friendly and efficient heating device that draws renewable energy from the environment (air, ground, or water) and converts it into heat for space heating and domestic hot water. It operates using electricity by transferring heat from a lower-temperature source to a higher-temperature source (the heating system).</a:t>
            </a:r>
            <a:endParaRPr lang="pl-PL" sz="2000" dirty="0"/>
          </a:p>
        </p:txBody>
      </p:sp>
    </p:spTree>
    <p:extLst>
      <p:ext uri="{BB962C8B-B14F-4D97-AF65-F5344CB8AC3E}">
        <p14:creationId xmlns:p14="http://schemas.microsoft.com/office/powerpoint/2010/main" val="196358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61C70-1E01-4F59-BE71-AF40285EBDCC}"/>
              </a:ext>
            </a:extLst>
          </p:cNvPr>
          <p:cNvSpPr>
            <a:spLocks noGrp="1"/>
          </p:cNvSpPr>
          <p:nvPr>
            <p:ph type="title"/>
          </p:nvPr>
        </p:nvSpPr>
        <p:spPr>
          <a:xfrm>
            <a:off x="838200" y="500062"/>
            <a:ext cx="10515600" cy="1325563"/>
          </a:xfrm>
        </p:spPr>
        <p:txBody>
          <a:bodyPr>
            <a:normAutofit/>
          </a:bodyPr>
          <a:lstStyle/>
          <a:p>
            <a:r>
              <a:rPr lang="pl-PL" b="1" i="0" cap="all" dirty="0">
                <a:solidFill>
                  <a:schemeClr val="accent2"/>
                </a:solidFill>
                <a:effectLst/>
              </a:rPr>
              <a:t>Rozwiązania techniczne </a:t>
            </a:r>
            <a:br>
              <a:rPr lang="pl-PL" b="1" i="0" cap="all" dirty="0">
                <a:solidFill>
                  <a:srgbClr val="596F96"/>
                </a:solidFill>
                <a:effectLst/>
                <a:latin typeface="Source Sans Pro" panose="020B0604020202020204" pitchFamily="34" charset="0"/>
              </a:rPr>
            </a:br>
            <a:endParaRPr lang="pl-PL" dirty="0"/>
          </a:p>
        </p:txBody>
      </p:sp>
      <p:sp>
        <p:nvSpPr>
          <p:cNvPr id="5" name="pole tekstowe 4">
            <a:extLst>
              <a:ext uri="{FF2B5EF4-FFF2-40B4-BE49-F238E27FC236}">
                <a16:creationId xmlns:a16="http://schemas.microsoft.com/office/drawing/2014/main" id="{FB7C4E92-4988-424A-834C-47E135BFF8C3}"/>
              </a:ext>
            </a:extLst>
          </p:cNvPr>
          <p:cNvSpPr txBox="1"/>
          <p:nvPr/>
        </p:nvSpPr>
        <p:spPr>
          <a:xfrm>
            <a:off x="311987" y="1162843"/>
            <a:ext cx="5933537" cy="5355312"/>
          </a:xfrm>
          <a:prstGeom prst="rect">
            <a:avLst/>
          </a:prstGeom>
          <a:noFill/>
        </p:spPr>
        <p:txBody>
          <a:bodyPr wrap="square" rtlCol="0">
            <a:spAutoFit/>
          </a:bodyPr>
          <a:lstStyle/>
          <a:p>
            <a:r>
              <a:rPr lang="pl-PL" b="1" dirty="0"/>
              <a:t>1. Transformacja energetyczna</a:t>
            </a:r>
            <a:br>
              <a:rPr lang="pl-PL" dirty="0"/>
            </a:br>
            <a:r>
              <a:rPr lang="pl-PL" dirty="0"/>
              <a:t>Podstawą jest odejście od paliw kopalnych na rzecz odnawialnych źródeł energii:</a:t>
            </a:r>
          </a:p>
          <a:p>
            <a:pPr>
              <a:buFont typeface="Arial" panose="020B0604020202020204" pitchFamily="34" charset="0"/>
              <a:buChar char="•"/>
            </a:pPr>
            <a:r>
              <a:rPr lang="pl-PL" dirty="0"/>
              <a:t>energia słoneczna i wiatrowa (farmy fotowoltaiczne, turbiny wiatrowe) </a:t>
            </a:r>
          </a:p>
          <a:p>
            <a:pPr>
              <a:buFont typeface="Arial" panose="020B0604020202020204" pitchFamily="34" charset="0"/>
              <a:buChar char="•"/>
            </a:pPr>
            <a:r>
              <a:rPr lang="pl-PL" dirty="0"/>
              <a:t>rozwój magazynowania energii (baterie, wodór) </a:t>
            </a:r>
          </a:p>
          <a:p>
            <a:pPr>
              <a:buFont typeface="Arial" panose="020B0604020202020204" pitchFamily="34" charset="0"/>
              <a:buChar char="•"/>
            </a:pPr>
            <a:r>
              <a:rPr lang="pl-PL" dirty="0"/>
              <a:t>inteligentne sieci energetyczne (smart </a:t>
            </a:r>
            <a:r>
              <a:rPr lang="pl-PL" dirty="0" err="1"/>
              <a:t>grids</a:t>
            </a:r>
            <a:r>
              <a:rPr lang="pl-PL" dirty="0"/>
              <a:t>), które optymalizują zużycie energii </a:t>
            </a:r>
          </a:p>
          <a:p>
            <a:r>
              <a:rPr lang="pl-PL" b="1" dirty="0"/>
              <a:t>2. Efektywność energetyczna</a:t>
            </a:r>
            <a:br>
              <a:rPr lang="pl-PL" dirty="0"/>
            </a:br>
            <a:r>
              <a:rPr lang="pl-PL" dirty="0"/>
              <a:t>Zmniejszenie zużycia energii bez utraty komfortu:</a:t>
            </a:r>
          </a:p>
          <a:p>
            <a:pPr>
              <a:buFont typeface="Arial" panose="020B0604020202020204" pitchFamily="34" charset="0"/>
              <a:buChar char="•"/>
            </a:pPr>
            <a:r>
              <a:rPr lang="pl-PL" dirty="0"/>
              <a:t>termomodernizacja budynków (izolacja, nowoczesne okna) </a:t>
            </a:r>
          </a:p>
          <a:p>
            <a:pPr>
              <a:buFont typeface="Arial" panose="020B0604020202020204" pitchFamily="34" charset="0"/>
              <a:buChar char="•"/>
            </a:pPr>
            <a:r>
              <a:rPr lang="pl-PL" dirty="0"/>
              <a:t>energooszczędne urządzenia i oświetlenie LED </a:t>
            </a:r>
          </a:p>
          <a:p>
            <a:pPr>
              <a:buFont typeface="Arial" panose="020B0604020202020204" pitchFamily="34" charset="0"/>
              <a:buChar char="•"/>
            </a:pPr>
            <a:r>
              <a:rPr lang="pl-PL" dirty="0"/>
              <a:t>systemy zarządzania energią w budynkach </a:t>
            </a:r>
          </a:p>
          <a:p>
            <a:r>
              <a:rPr lang="pl-PL" b="1" dirty="0"/>
              <a:t>3. Zrównoważony transport</a:t>
            </a:r>
            <a:endParaRPr lang="pl-PL" dirty="0"/>
          </a:p>
          <a:p>
            <a:pPr>
              <a:buFont typeface="Arial" panose="020B0604020202020204" pitchFamily="34" charset="0"/>
              <a:buChar char="•"/>
            </a:pPr>
            <a:r>
              <a:rPr lang="pl-PL" dirty="0"/>
              <a:t>rozwój pojazdów elektrycznych i infrastruktury ładowania </a:t>
            </a:r>
          </a:p>
          <a:p>
            <a:pPr>
              <a:buFont typeface="Arial" panose="020B0604020202020204" pitchFamily="34" charset="0"/>
              <a:buChar char="•"/>
            </a:pPr>
            <a:r>
              <a:rPr lang="pl-PL" dirty="0"/>
              <a:t>transport publiczny niskoemisyjny (tramwaje, metro, autobusy elektryczne) </a:t>
            </a:r>
          </a:p>
          <a:p>
            <a:pPr>
              <a:buFont typeface="Arial" panose="020B0604020202020204" pitchFamily="34" charset="0"/>
              <a:buChar char="•"/>
            </a:pPr>
            <a:r>
              <a:rPr lang="pl-PL" dirty="0"/>
              <a:t>promowanie transportu rowerowego i pieszego</a:t>
            </a:r>
          </a:p>
          <a:p>
            <a:endParaRPr lang="pl-PL" dirty="0"/>
          </a:p>
        </p:txBody>
      </p:sp>
      <p:pic>
        <p:nvPicPr>
          <p:cNvPr id="1027" name="Picture 3" descr="Jakie można zaobserwować zmiany klimatu w Polsce, Europie i na całym  świecie? Czym są doskwierające">
            <a:extLst>
              <a:ext uri="{FF2B5EF4-FFF2-40B4-BE49-F238E27FC236}">
                <a16:creationId xmlns:a16="http://schemas.microsoft.com/office/drawing/2014/main" id="{D085C03C-946C-498F-B32B-863412AAE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075" y="1162843"/>
            <a:ext cx="67437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66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zagięty narożnik 14">
            <a:extLst>
              <a:ext uri="{FF2B5EF4-FFF2-40B4-BE49-F238E27FC236}">
                <a16:creationId xmlns:a16="http://schemas.microsoft.com/office/drawing/2014/main" id="{8E843F4A-FBF7-42A4-9317-4D244DA9A92E}"/>
              </a:ext>
            </a:extLst>
          </p:cNvPr>
          <p:cNvSpPr/>
          <p:nvPr/>
        </p:nvSpPr>
        <p:spPr>
          <a:xfrm>
            <a:off x="6563175" y="2083596"/>
            <a:ext cx="4226943" cy="4244196"/>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zagięty narożnik 13">
            <a:extLst>
              <a:ext uri="{FF2B5EF4-FFF2-40B4-BE49-F238E27FC236}">
                <a16:creationId xmlns:a16="http://schemas.microsoft.com/office/drawing/2014/main" id="{EB2F1FD0-8A56-42E8-BAE9-67FA1E7ADBB4}"/>
              </a:ext>
            </a:extLst>
          </p:cNvPr>
          <p:cNvSpPr/>
          <p:nvPr/>
        </p:nvSpPr>
        <p:spPr>
          <a:xfrm>
            <a:off x="759125" y="2311879"/>
            <a:ext cx="4226943" cy="4244196"/>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D89934B8-2FE2-4760-8B81-8A95DE2941D4}"/>
              </a:ext>
            </a:extLst>
          </p:cNvPr>
          <p:cNvSpPr>
            <a:spLocks noGrp="1"/>
          </p:cNvSpPr>
          <p:nvPr>
            <p:ph type="title"/>
          </p:nvPr>
        </p:nvSpPr>
        <p:spPr/>
        <p:txBody>
          <a:bodyPr/>
          <a:lstStyle/>
          <a:p>
            <a:r>
              <a:rPr lang="pl-PL" dirty="0">
                <a:solidFill>
                  <a:schemeClr val="accent2"/>
                </a:solidFill>
              </a:rPr>
              <a:t>Energy </a:t>
            </a:r>
            <a:r>
              <a:rPr lang="pl-PL" dirty="0" err="1">
                <a:solidFill>
                  <a:schemeClr val="accent2"/>
                </a:solidFill>
              </a:rPr>
              <a:t>efficiency</a:t>
            </a:r>
            <a:endParaRPr lang="pl-PL" dirty="0">
              <a:solidFill>
                <a:schemeClr val="accent2"/>
              </a:solidFill>
            </a:endParaRPr>
          </a:p>
        </p:txBody>
      </p:sp>
      <p:pic>
        <p:nvPicPr>
          <p:cNvPr id="4" name="Symbol zastępczy zawartości 3">
            <a:extLst>
              <a:ext uri="{FF2B5EF4-FFF2-40B4-BE49-F238E27FC236}">
                <a16:creationId xmlns:a16="http://schemas.microsoft.com/office/drawing/2014/main" id="{A59B9728-0F79-4397-AC75-FF549AB95C82}"/>
              </a:ext>
            </a:extLst>
          </p:cNvPr>
          <p:cNvPicPr>
            <a:picLocks noGrp="1" noChangeAspect="1"/>
          </p:cNvPicPr>
          <p:nvPr>
            <p:ph idx="1"/>
          </p:nvPr>
        </p:nvPicPr>
        <p:blipFill>
          <a:blip r:embed="rId2"/>
          <a:stretch>
            <a:fillRect/>
          </a:stretch>
        </p:blipFill>
        <p:spPr>
          <a:xfrm>
            <a:off x="899563" y="2832926"/>
            <a:ext cx="3028950" cy="1504950"/>
          </a:xfrm>
          <a:prstGeom prst="rect">
            <a:avLst/>
          </a:prstGeom>
        </p:spPr>
      </p:pic>
      <p:pic>
        <p:nvPicPr>
          <p:cNvPr id="8" name="Obraz 7">
            <a:extLst>
              <a:ext uri="{FF2B5EF4-FFF2-40B4-BE49-F238E27FC236}">
                <a16:creationId xmlns:a16="http://schemas.microsoft.com/office/drawing/2014/main" id="{E9B68A5A-3451-4DA5-97CB-ACE516A7252B}"/>
              </a:ext>
            </a:extLst>
          </p:cNvPr>
          <p:cNvPicPr>
            <a:picLocks noChangeAspect="1"/>
          </p:cNvPicPr>
          <p:nvPr/>
        </p:nvPicPr>
        <p:blipFill>
          <a:blip r:embed="rId3"/>
          <a:stretch>
            <a:fillRect/>
          </a:stretch>
        </p:blipFill>
        <p:spPr>
          <a:xfrm>
            <a:off x="1401882" y="4523050"/>
            <a:ext cx="2466975" cy="1847850"/>
          </a:xfrm>
          <a:prstGeom prst="rect">
            <a:avLst/>
          </a:prstGeom>
        </p:spPr>
      </p:pic>
      <p:pic>
        <p:nvPicPr>
          <p:cNvPr id="9" name="Obraz 8">
            <a:extLst>
              <a:ext uri="{FF2B5EF4-FFF2-40B4-BE49-F238E27FC236}">
                <a16:creationId xmlns:a16="http://schemas.microsoft.com/office/drawing/2014/main" id="{4BF9D425-A243-43C5-86DD-5AAAAAAC5F4A}"/>
              </a:ext>
            </a:extLst>
          </p:cNvPr>
          <p:cNvPicPr>
            <a:picLocks noChangeAspect="1"/>
          </p:cNvPicPr>
          <p:nvPr/>
        </p:nvPicPr>
        <p:blipFill>
          <a:blip r:embed="rId4"/>
          <a:stretch>
            <a:fillRect/>
          </a:stretch>
        </p:blipFill>
        <p:spPr>
          <a:xfrm>
            <a:off x="7395333" y="4184667"/>
            <a:ext cx="2143125" cy="2143125"/>
          </a:xfrm>
          <a:prstGeom prst="rect">
            <a:avLst/>
          </a:prstGeom>
        </p:spPr>
      </p:pic>
      <p:pic>
        <p:nvPicPr>
          <p:cNvPr id="10" name="Obraz 9">
            <a:extLst>
              <a:ext uri="{FF2B5EF4-FFF2-40B4-BE49-F238E27FC236}">
                <a16:creationId xmlns:a16="http://schemas.microsoft.com/office/drawing/2014/main" id="{44C06708-2313-4191-9E86-5D0EB938ED58}"/>
              </a:ext>
            </a:extLst>
          </p:cNvPr>
          <p:cNvPicPr>
            <a:picLocks noChangeAspect="1"/>
          </p:cNvPicPr>
          <p:nvPr/>
        </p:nvPicPr>
        <p:blipFill>
          <a:blip r:embed="rId5"/>
          <a:stretch>
            <a:fillRect/>
          </a:stretch>
        </p:blipFill>
        <p:spPr>
          <a:xfrm>
            <a:off x="7457266" y="2452928"/>
            <a:ext cx="2161926" cy="1618066"/>
          </a:xfrm>
          <a:prstGeom prst="rect">
            <a:avLst/>
          </a:prstGeom>
        </p:spPr>
      </p:pic>
      <p:sp>
        <p:nvSpPr>
          <p:cNvPr id="12" name="pole tekstowe 11">
            <a:extLst>
              <a:ext uri="{FF2B5EF4-FFF2-40B4-BE49-F238E27FC236}">
                <a16:creationId xmlns:a16="http://schemas.microsoft.com/office/drawing/2014/main" id="{A8FB16A6-1053-4937-8687-C56C56571E2C}"/>
              </a:ext>
            </a:extLst>
          </p:cNvPr>
          <p:cNvSpPr txBox="1"/>
          <p:nvPr/>
        </p:nvSpPr>
        <p:spPr>
          <a:xfrm>
            <a:off x="899563" y="2387737"/>
            <a:ext cx="3752490" cy="369332"/>
          </a:xfrm>
          <a:prstGeom prst="rect">
            <a:avLst/>
          </a:prstGeom>
          <a:noFill/>
        </p:spPr>
        <p:txBody>
          <a:bodyPr wrap="square" rtlCol="0">
            <a:spAutoFit/>
          </a:bodyPr>
          <a:lstStyle/>
          <a:p>
            <a:r>
              <a:rPr lang="pl-PL" dirty="0" err="1"/>
              <a:t>Building</a:t>
            </a:r>
            <a:r>
              <a:rPr lang="pl-PL" dirty="0"/>
              <a:t> </a:t>
            </a:r>
            <a:r>
              <a:rPr lang="pl-PL" dirty="0" err="1"/>
              <a:t>thermal</a:t>
            </a:r>
            <a:r>
              <a:rPr lang="pl-PL" dirty="0"/>
              <a:t> </a:t>
            </a:r>
            <a:r>
              <a:rPr lang="pl-PL" dirty="0" err="1"/>
              <a:t>modernization</a:t>
            </a:r>
            <a:endParaRPr lang="pl-PL" dirty="0"/>
          </a:p>
        </p:txBody>
      </p:sp>
      <p:sp>
        <p:nvSpPr>
          <p:cNvPr id="13" name="pole tekstowe 12">
            <a:extLst>
              <a:ext uri="{FF2B5EF4-FFF2-40B4-BE49-F238E27FC236}">
                <a16:creationId xmlns:a16="http://schemas.microsoft.com/office/drawing/2014/main" id="{D00E5CD3-63CE-459D-80F7-EDA99A6FF474}"/>
              </a:ext>
            </a:extLst>
          </p:cNvPr>
          <p:cNvSpPr txBox="1"/>
          <p:nvPr/>
        </p:nvSpPr>
        <p:spPr>
          <a:xfrm>
            <a:off x="7599872" y="2066828"/>
            <a:ext cx="2605177" cy="369332"/>
          </a:xfrm>
          <a:prstGeom prst="rect">
            <a:avLst/>
          </a:prstGeom>
          <a:noFill/>
        </p:spPr>
        <p:txBody>
          <a:bodyPr wrap="square" rtlCol="0">
            <a:spAutoFit/>
          </a:bodyPr>
          <a:lstStyle/>
          <a:p>
            <a:r>
              <a:rPr lang="pl-PL" dirty="0"/>
              <a:t>LED </a:t>
            </a:r>
            <a:r>
              <a:rPr lang="pl-PL" dirty="0" err="1"/>
              <a:t>bulbs</a:t>
            </a:r>
            <a:endParaRPr lang="pl-PL" dirty="0"/>
          </a:p>
        </p:txBody>
      </p:sp>
    </p:spTree>
    <p:extLst>
      <p:ext uri="{BB962C8B-B14F-4D97-AF65-F5344CB8AC3E}">
        <p14:creationId xmlns:p14="http://schemas.microsoft.com/office/powerpoint/2010/main" val="2618022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zagięty narożnik 9">
            <a:extLst>
              <a:ext uri="{FF2B5EF4-FFF2-40B4-BE49-F238E27FC236}">
                <a16:creationId xmlns:a16="http://schemas.microsoft.com/office/drawing/2014/main" id="{F533261E-D1D7-4CA4-A9AC-76DEDCCFB2BF}"/>
              </a:ext>
            </a:extLst>
          </p:cNvPr>
          <p:cNvSpPr/>
          <p:nvPr/>
        </p:nvSpPr>
        <p:spPr>
          <a:xfrm>
            <a:off x="6449569" y="2061712"/>
            <a:ext cx="4290317" cy="4477111"/>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 name="Prostokąt: zagięty narożnik 7">
            <a:extLst>
              <a:ext uri="{FF2B5EF4-FFF2-40B4-BE49-F238E27FC236}">
                <a16:creationId xmlns:a16="http://schemas.microsoft.com/office/drawing/2014/main" id="{5C43A852-6098-442F-BC92-A1E27FBEEE2B}"/>
              </a:ext>
            </a:extLst>
          </p:cNvPr>
          <p:cNvSpPr/>
          <p:nvPr/>
        </p:nvSpPr>
        <p:spPr>
          <a:xfrm>
            <a:off x="701155" y="1351015"/>
            <a:ext cx="4290317" cy="4477112"/>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2818ED01-FC61-4286-AC15-B2D0A3745A8D}"/>
              </a:ext>
            </a:extLst>
          </p:cNvPr>
          <p:cNvSpPr>
            <a:spLocks noGrp="1"/>
          </p:cNvSpPr>
          <p:nvPr>
            <p:ph type="title"/>
          </p:nvPr>
        </p:nvSpPr>
        <p:spPr>
          <a:xfrm>
            <a:off x="1790041" y="384530"/>
            <a:ext cx="9692640" cy="1325562"/>
          </a:xfrm>
        </p:spPr>
        <p:txBody>
          <a:bodyPr/>
          <a:lstStyle/>
          <a:p>
            <a:r>
              <a:rPr lang="pl-PL" dirty="0" err="1">
                <a:solidFill>
                  <a:schemeClr val="accent2"/>
                </a:solidFill>
              </a:rPr>
              <a:t>Sustainable</a:t>
            </a:r>
            <a:r>
              <a:rPr lang="pl-PL" dirty="0">
                <a:solidFill>
                  <a:schemeClr val="accent2"/>
                </a:solidFill>
              </a:rPr>
              <a:t> transport</a:t>
            </a:r>
            <a:br>
              <a:rPr lang="pl-PL" i="1" dirty="0">
                <a:solidFill>
                  <a:schemeClr val="accent2"/>
                </a:solidFill>
              </a:rPr>
            </a:br>
            <a:endParaRPr lang="pl-PL" i="1" dirty="0">
              <a:solidFill>
                <a:schemeClr val="accent2"/>
              </a:solidFill>
            </a:endParaRPr>
          </a:p>
        </p:txBody>
      </p:sp>
      <p:sp>
        <p:nvSpPr>
          <p:cNvPr id="3" name="Symbol zastępczy tekstu 2">
            <a:extLst>
              <a:ext uri="{FF2B5EF4-FFF2-40B4-BE49-F238E27FC236}">
                <a16:creationId xmlns:a16="http://schemas.microsoft.com/office/drawing/2014/main" id="{185B08F1-FBE3-4DF8-BB76-DCCA183E1F41}"/>
              </a:ext>
            </a:extLst>
          </p:cNvPr>
          <p:cNvSpPr>
            <a:spLocks noGrp="1"/>
          </p:cNvSpPr>
          <p:nvPr>
            <p:ph type="body" idx="1"/>
          </p:nvPr>
        </p:nvSpPr>
        <p:spPr>
          <a:xfrm>
            <a:off x="1072091" y="1088059"/>
            <a:ext cx="4480560" cy="731520"/>
          </a:xfrm>
        </p:spPr>
        <p:txBody>
          <a:bodyPr/>
          <a:lstStyle/>
          <a:p>
            <a:r>
              <a:rPr lang="pl-PL" dirty="0" err="1"/>
              <a:t>low-emission</a:t>
            </a:r>
            <a:r>
              <a:rPr lang="pl-PL" dirty="0"/>
              <a:t> public transport</a:t>
            </a:r>
          </a:p>
        </p:txBody>
      </p:sp>
      <p:sp>
        <p:nvSpPr>
          <p:cNvPr id="5" name="Symbol zastępczy tekstu 4">
            <a:extLst>
              <a:ext uri="{FF2B5EF4-FFF2-40B4-BE49-F238E27FC236}">
                <a16:creationId xmlns:a16="http://schemas.microsoft.com/office/drawing/2014/main" id="{3173EAF9-656C-492F-9380-C8B9B9E55F24}"/>
              </a:ext>
            </a:extLst>
          </p:cNvPr>
          <p:cNvSpPr>
            <a:spLocks noGrp="1"/>
          </p:cNvSpPr>
          <p:nvPr>
            <p:ph type="body" sz="quarter" idx="3"/>
          </p:nvPr>
        </p:nvSpPr>
        <p:spPr>
          <a:xfrm>
            <a:off x="6636361" y="1819579"/>
            <a:ext cx="4480560" cy="731520"/>
          </a:xfrm>
        </p:spPr>
        <p:txBody>
          <a:bodyPr/>
          <a:lstStyle/>
          <a:p>
            <a:r>
              <a:rPr lang="pl-PL" dirty="0"/>
              <a:t>development of </a:t>
            </a:r>
            <a:r>
              <a:rPr lang="pl-PL" dirty="0" err="1"/>
              <a:t>electric</a:t>
            </a:r>
            <a:r>
              <a:rPr lang="pl-PL" dirty="0"/>
              <a:t> </a:t>
            </a:r>
            <a:r>
              <a:rPr lang="pl-PL" dirty="0" err="1"/>
              <a:t>vehicles</a:t>
            </a:r>
            <a:endParaRPr lang="pl-PL" dirty="0"/>
          </a:p>
        </p:txBody>
      </p:sp>
      <p:pic>
        <p:nvPicPr>
          <p:cNvPr id="4098" name="Picture 2" descr="Tabor - MPK-Łódź Spółka z o.o.">
            <a:extLst>
              <a:ext uri="{FF2B5EF4-FFF2-40B4-BE49-F238E27FC236}">
                <a16:creationId xmlns:a16="http://schemas.microsoft.com/office/drawing/2014/main" id="{898B8FED-4E4D-4D96-B726-BDFCE6E2007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31292" y="191652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erwszy elektryczny autobus MPK Łódź! Sprawdź, kiedy pojawi się na drodze:  Urząd Miasta Łodzi">
            <a:extLst>
              <a:ext uri="{FF2B5EF4-FFF2-40B4-BE49-F238E27FC236}">
                <a16:creationId xmlns:a16="http://schemas.microsoft.com/office/drawing/2014/main" id="{9833FC54-11EA-45B3-8425-A996A4044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391" y="3797751"/>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anking: Samochody elektryczne 2023 z największym zasięgiem">
            <a:extLst>
              <a:ext uri="{FF2B5EF4-FFF2-40B4-BE49-F238E27FC236}">
                <a16:creationId xmlns:a16="http://schemas.microsoft.com/office/drawing/2014/main" id="{801742B7-500B-4D42-8C45-C043AC9BFEC4}"/>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7265264" y="268573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esla Otwiera W Polsce Superchargery Dla Wszystkich…czasowo">
            <a:extLst>
              <a:ext uri="{FF2B5EF4-FFF2-40B4-BE49-F238E27FC236}">
                <a16:creationId xmlns:a16="http://schemas.microsoft.com/office/drawing/2014/main" id="{9FCE7A61-DAF4-47D3-A902-6587674F84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2975" y="467266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34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2C9819-92F6-4B65-8B94-BE78DC5B036A}"/>
              </a:ext>
            </a:extLst>
          </p:cNvPr>
          <p:cNvSpPr>
            <a:spLocks noGrp="1"/>
          </p:cNvSpPr>
          <p:nvPr>
            <p:ph type="ctrTitle"/>
          </p:nvPr>
        </p:nvSpPr>
        <p:spPr>
          <a:xfrm>
            <a:off x="733246" y="508958"/>
            <a:ext cx="11343736" cy="1746849"/>
          </a:xfrm>
        </p:spPr>
        <p:txBody>
          <a:bodyPr>
            <a:normAutofit/>
          </a:bodyPr>
          <a:lstStyle/>
          <a:p>
            <a:r>
              <a:rPr lang="pl-PL" dirty="0" err="1"/>
              <a:t>Organizational</a:t>
            </a:r>
            <a:r>
              <a:rPr lang="pl-PL" dirty="0"/>
              <a:t> </a:t>
            </a:r>
            <a:r>
              <a:rPr lang="pl-PL" dirty="0" err="1"/>
              <a:t>solutions</a:t>
            </a:r>
            <a:r>
              <a:rPr lang="pl-PL" dirty="0"/>
              <a:t>.</a:t>
            </a:r>
            <a:endParaRPr lang="pl-PL" b="1" dirty="0"/>
          </a:p>
        </p:txBody>
      </p:sp>
      <p:sp>
        <p:nvSpPr>
          <p:cNvPr id="3" name="Podtytuł 2">
            <a:extLst>
              <a:ext uri="{FF2B5EF4-FFF2-40B4-BE49-F238E27FC236}">
                <a16:creationId xmlns:a16="http://schemas.microsoft.com/office/drawing/2014/main" id="{F5A89902-C12A-4702-8EF7-EF3891103BAD}"/>
              </a:ext>
            </a:extLst>
          </p:cNvPr>
          <p:cNvSpPr>
            <a:spLocks noGrp="1"/>
          </p:cNvSpPr>
          <p:nvPr>
            <p:ph type="subTitle" idx="1"/>
          </p:nvPr>
        </p:nvSpPr>
        <p:spPr>
          <a:xfrm>
            <a:off x="1166982" y="2825150"/>
            <a:ext cx="9754060" cy="3610156"/>
          </a:xfrm>
        </p:spPr>
        <p:txBody>
          <a:bodyPr>
            <a:normAutofit fontScale="92500"/>
          </a:bodyPr>
          <a:lstStyle/>
          <a:p>
            <a:r>
              <a:rPr lang="en-US" b="1" dirty="0"/>
              <a:t>Organizational solutions to reduce the effects of climate change</a:t>
            </a:r>
            <a:r>
              <a:rPr lang="en-US" dirty="0"/>
              <a:t> involve introducing appropriate regulations, managing resources, and shaping social </a:t>
            </a:r>
            <a:r>
              <a:rPr lang="en-US" dirty="0" err="1"/>
              <a:t>behaviour</a:t>
            </a:r>
            <a:r>
              <a:rPr lang="en-US" dirty="0"/>
              <a:t>. Countries create rules that limit emissions and support pro-environmental actions through taxes, subsidies, and energy standards. Companies implement environmental strategies, monitor emissions, and use energy and raw materials more efficiently.</a:t>
            </a:r>
          </a:p>
          <a:p>
            <a:r>
              <a:rPr lang="en-US" dirty="0"/>
              <a:t>Also important is the </a:t>
            </a:r>
            <a:r>
              <a:rPr lang="en-US" dirty="0" err="1"/>
              <a:t>organisation</a:t>
            </a:r>
            <a:r>
              <a:rPr lang="en-US" dirty="0"/>
              <a:t> of transport and urban space, for example the development of public transport and low-emission zones. Public education and international cooperation, such as the Paris Agreement, also play a key role. These measures are complemented by adaptation actions, such as systems for responding to extreme weather events.</a:t>
            </a:r>
          </a:p>
          <a:p>
            <a:endParaRPr lang="pl-PL" dirty="0">
              <a:solidFill>
                <a:schemeClr val="tx1"/>
              </a:solidFill>
            </a:endParaRPr>
          </a:p>
        </p:txBody>
      </p:sp>
    </p:spTree>
    <p:extLst>
      <p:ext uri="{BB962C8B-B14F-4D97-AF65-F5344CB8AC3E}">
        <p14:creationId xmlns:p14="http://schemas.microsoft.com/office/powerpoint/2010/main" val="2986228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277582-D26C-47D9-836E-672E48923D3E}"/>
              </a:ext>
            </a:extLst>
          </p:cNvPr>
          <p:cNvSpPr>
            <a:spLocks noGrp="1"/>
          </p:cNvSpPr>
          <p:nvPr>
            <p:ph type="title"/>
          </p:nvPr>
        </p:nvSpPr>
        <p:spPr/>
        <p:txBody>
          <a:bodyPr/>
          <a:lstStyle/>
          <a:p>
            <a:r>
              <a:rPr lang="pl-PL" b="1" dirty="0" err="1">
                <a:solidFill>
                  <a:schemeClr val="accent2"/>
                </a:solidFill>
              </a:rPr>
              <a:t>low-emission</a:t>
            </a:r>
            <a:r>
              <a:rPr lang="pl-PL" b="1" dirty="0">
                <a:solidFill>
                  <a:schemeClr val="accent2"/>
                </a:solidFill>
              </a:rPr>
              <a:t> </a:t>
            </a:r>
            <a:r>
              <a:rPr lang="pl-PL" b="1" dirty="0" err="1">
                <a:solidFill>
                  <a:schemeClr val="accent2"/>
                </a:solidFill>
              </a:rPr>
              <a:t>zones</a:t>
            </a:r>
            <a:endParaRPr lang="pl-PL" b="1" dirty="0">
              <a:solidFill>
                <a:schemeClr val="accent2"/>
              </a:solidFill>
            </a:endParaRPr>
          </a:p>
        </p:txBody>
      </p:sp>
      <p:pic>
        <p:nvPicPr>
          <p:cNvPr id="5122" name="Picture 2" descr="Mapa stref niskiej emisji">
            <a:extLst>
              <a:ext uri="{FF2B5EF4-FFF2-40B4-BE49-F238E27FC236}">
                <a16:creationId xmlns:a16="http://schemas.microsoft.com/office/drawing/2014/main" id="{EB2E7A3C-30E9-4214-BB08-C88FB12B35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016" y="2311878"/>
            <a:ext cx="3524753" cy="35247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tapy wdrażania SCT w Warszawie - infografika">
            <a:extLst>
              <a:ext uri="{FF2B5EF4-FFF2-40B4-BE49-F238E27FC236}">
                <a16:creationId xmlns:a16="http://schemas.microsoft.com/office/drawing/2014/main" id="{A7AFCB84-7419-406F-99CD-4554C1A0F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866" y="2311878"/>
            <a:ext cx="2775022" cy="324353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Znak D-54 Strefa czystego transportu - drogowy informacyjny">
            <a:extLst>
              <a:ext uri="{FF2B5EF4-FFF2-40B4-BE49-F238E27FC236}">
                <a16:creationId xmlns:a16="http://schemas.microsoft.com/office/drawing/2014/main" id="{2D6BADBE-20D8-413C-8E90-6BBBEB8FA1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332" y="2311878"/>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9CAAE99A-16BF-4C38-8727-6368D5FB5CF8}"/>
              </a:ext>
            </a:extLst>
          </p:cNvPr>
          <p:cNvPicPr>
            <a:picLocks noChangeAspect="1"/>
          </p:cNvPicPr>
          <p:nvPr/>
        </p:nvPicPr>
        <p:blipFill>
          <a:blip r:embed="rId5"/>
          <a:stretch>
            <a:fillRect/>
          </a:stretch>
        </p:blipFill>
        <p:spPr>
          <a:xfrm>
            <a:off x="7364280" y="4675516"/>
            <a:ext cx="3280716" cy="1742537"/>
          </a:xfrm>
          <a:prstGeom prst="rect">
            <a:avLst/>
          </a:prstGeom>
        </p:spPr>
      </p:pic>
    </p:spTree>
    <p:extLst>
      <p:ext uri="{BB962C8B-B14F-4D97-AF65-F5344CB8AC3E}">
        <p14:creationId xmlns:p14="http://schemas.microsoft.com/office/powerpoint/2010/main" val="369135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07181-DEB7-4634-80A8-7FA31EBB304C}"/>
              </a:ext>
            </a:extLst>
          </p:cNvPr>
          <p:cNvSpPr>
            <a:spLocks noGrp="1"/>
          </p:cNvSpPr>
          <p:nvPr>
            <p:ph type="title"/>
          </p:nvPr>
        </p:nvSpPr>
        <p:spPr>
          <a:xfrm>
            <a:off x="1166981" y="107666"/>
            <a:ext cx="9692640" cy="1325562"/>
          </a:xfrm>
        </p:spPr>
        <p:txBody>
          <a:bodyPr/>
          <a:lstStyle/>
          <a:p>
            <a:r>
              <a:rPr lang="pl-PL" b="1" dirty="0" err="1">
                <a:solidFill>
                  <a:schemeClr val="accent2"/>
                </a:solidFill>
              </a:rPr>
              <a:t>subsidies</a:t>
            </a:r>
            <a:r>
              <a:rPr lang="pl-PL" b="1" dirty="0">
                <a:solidFill>
                  <a:schemeClr val="accent2"/>
                </a:solidFill>
              </a:rPr>
              <a:t>.</a:t>
            </a:r>
          </a:p>
        </p:txBody>
      </p:sp>
      <p:sp>
        <p:nvSpPr>
          <p:cNvPr id="4" name="Rectangle 1">
            <a:extLst>
              <a:ext uri="{FF2B5EF4-FFF2-40B4-BE49-F238E27FC236}">
                <a16:creationId xmlns:a16="http://schemas.microsoft.com/office/drawing/2014/main" id="{91396203-D1CA-4BA2-9847-E412487170BE}"/>
              </a:ext>
            </a:extLst>
          </p:cNvPr>
          <p:cNvSpPr>
            <a:spLocks noGrp="1" noChangeArrowheads="1"/>
          </p:cNvSpPr>
          <p:nvPr>
            <p:ph idx="1"/>
          </p:nvPr>
        </p:nvSpPr>
        <p:spPr bwMode="auto">
          <a:xfrm>
            <a:off x="155275" y="1827576"/>
            <a:ext cx="10462806"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sz="1600" b="1" dirty="0" err="1"/>
              <a:t>FEnIKS</a:t>
            </a:r>
            <a:r>
              <a:rPr lang="en-US" sz="1600" b="1" dirty="0"/>
              <a:t> </a:t>
            </a:r>
            <a:r>
              <a:rPr lang="en-US" sz="1600" b="1" dirty="0" err="1"/>
              <a:t>Programme</a:t>
            </a:r>
            <a:r>
              <a:rPr lang="en-US" sz="1600" b="1" dirty="0"/>
              <a:t> (European Funds for Infrastructure, Climate, Environment):</a:t>
            </a:r>
            <a:br>
              <a:rPr lang="en-US" sz="1600" dirty="0"/>
            </a:br>
            <a:r>
              <a:rPr lang="en-US" sz="1600" dirty="0"/>
              <a:t>This is the main source of financing. It supports projects aimed at reducing greenhouse gas emissions, developing a low-carbon economy, and investing in protection against the effects of climate change.</a:t>
            </a:r>
          </a:p>
          <a:p>
            <a:r>
              <a:rPr lang="en-US" sz="1600" b="1" dirty="0"/>
              <a:t>Clean Air </a:t>
            </a:r>
            <a:r>
              <a:rPr lang="en-US" sz="1600" b="1" dirty="0" err="1"/>
              <a:t>Programme</a:t>
            </a:r>
            <a:r>
              <a:rPr lang="en-US" sz="1600" b="1" dirty="0"/>
              <a:t>:</a:t>
            </a:r>
            <a:br>
              <a:rPr lang="en-US" sz="1600" dirty="0"/>
            </a:br>
            <a:r>
              <a:rPr lang="en-US" sz="1600" dirty="0"/>
              <a:t>Grants for replacing heating systems and </a:t>
            </a:r>
            <a:r>
              <a:rPr lang="en-US" sz="1600" dirty="0" err="1"/>
              <a:t>thermomodernization</a:t>
            </a:r>
            <a:r>
              <a:rPr lang="en-US" sz="1600" dirty="0"/>
              <a:t> of single-family houses, including modern heat sources. Up to 100% co-financing can be obtained in the highest income bracket (for low-income individuals meeting energy efficiency requirements).</a:t>
            </a:r>
          </a:p>
          <a:p>
            <a:r>
              <a:rPr lang="en-US" sz="1600" b="1" dirty="0"/>
              <a:t>My Heat (2026):</a:t>
            </a:r>
            <a:br>
              <a:rPr lang="en-US" sz="1600" dirty="0"/>
            </a:br>
            <a:r>
              <a:rPr lang="en-US" sz="1600" dirty="0"/>
              <a:t>Subsidies covering 30% or 45% (up to PLN 21,000) for heat pumps in new single-family houses.</a:t>
            </a:r>
          </a:p>
          <a:p>
            <a:r>
              <a:rPr lang="en-US" sz="1600" b="1" dirty="0"/>
              <a:t>Adaptation of cities and rural areas:</a:t>
            </a:r>
            <a:br>
              <a:rPr lang="en-US" sz="1600" dirty="0"/>
            </a:br>
            <a:r>
              <a:rPr lang="en-US" sz="1600" dirty="0"/>
              <a:t>Funding of 70–85% for water retention systems, drought and flood protection, and surface de-sealing (e.g. within </a:t>
            </a:r>
            <a:r>
              <a:rPr lang="en-US" sz="1600" dirty="0" err="1"/>
              <a:t>programmes</a:t>
            </a:r>
            <a:r>
              <a:rPr lang="en-US" sz="1600" dirty="0"/>
              <a:t> for Eastern Poland).</a:t>
            </a:r>
          </a:p>
          <a:p>
            <a:r>
              <a:rPr lang="en-US" sz="1600" b="1" dirty="0" err="1"/>
              <a:t>Thermomodernization</a:t>
            </a:r>
            <a:r>
              <a:rPr lang="en-US" sz="1600" b="1" dirty="0"/>
              <a:t> tax relief (2026):</a:t>
            </a:r>
            <a:br>
              <a:rPr lang="en-US" sz="1600" dirty="0"/>
            </a:br>
            <a:r>
              <a:rPr lang="en-US" sz="1600" dirty="0"/>
              <a:t>Possibility to deduct up to PLN 53,000 in personal income tax (PIT) for home insulation and replacement of heating sources.</a:t>
            </a:r>
          </a:p>
          <a:p>
            <a:pPr marL="0" marR="0" lvl="0" indent="0" defTabSz="914400" rtl="0" eaLnBrk="0" fontAlgn="base" latinLnBrk="0" hangingPunct="0">
              <a:lnSpc>
                <a:spcPct val="100000"/>
              </a:lnSpc>
              <a:spcBef>
                <a:spcPct val="0"/>
              </a:spcBef>
              <a:spcAft>
                <a:spcPct val="0"/>
              </a:spcAft>
              <a:buClrTx/>
              <a:buSzTx/>
              <a:buFontTx/>
              <a:buChar char="•"/>
              <a:tabLst/>
            </a:pPr>
            <a:endParaRPr kumimoji="0" lang="pl-PL" altLang="pl-PL" sz="2000" b="0" i="0" u="none" strike="noStrike" cap="none" normalizeH="0" baseline="0" dirty="0">
              <a:ln>
                <a:noFill/>
              </a:ln>
              <a:solidFill>
                <a:schemeClr val="tx1"/>
              </a:solidFill>
              <a:effectLst/>
              <a:latin typeface="Arial" panose="020B0604020202020204" pitchFamily="34" charset="0"/>
            </a:endParaRPr>
          </a:p>
        </p:txBody>
      </p:sp>
      <p:pic>
        <p:nvPicPr>
          <p:cNvPr id="6149" name="Picture 5" descr="Fundusze Europejskie, Fundusze norweskie i EOG - Ministerstwo Klimatu i  Środowiska - Portal Gov.pl">
            <a:extLst>
              <a:ext uri="{FF2B5EF4-FFF2-40B4-BE49-F238E27FC236}">
                <a16:creationId xmlns:a16="http://schemas.microsoft.com/office/drawing/2014/main" id="{93FDE8E6-144D-4315-8B05-60B1C5C7F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762" y="155276"/>
            <a:ext cx="2916366" cy="123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11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Porozumienie paryskie - porozumienie klimatyczne w Paryżu">
            <a:extLst>
              <a:ext uri="{FF2B5EF4-FFF2-40B4-BE49-F238E27FC236}">
                <a16:creationId xmlns:a16="http://schemas.microsoft.com/office/drawing/2014/main" id="{1A7F2255-C43D-44C6-9488-8A0E8D960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139" y="2600863"/>
            <a:ext cx="3654861" cy="2253831"/>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608D424A-2B87-4003-9CB0-446476145E40}"/>
              </a:ext>
            </a:extLst>
          </p:cNvPr>
          <p:cNvSpPr>
            <a:spLocks noGrp="1"/>
          </p:cNvSpPr>
          <p:nvPr>
            <p:ph type="title"/>
          </p:nvPr>
        </p:nvSpPr>
        <p:spPr>
          <a:xfrm>
            <a:off x="1261872" y="87942"/>
            <a:ext cx="9692640" cy="1325562"/>
          </a:xfrm>
        </p:spPr>
        <p:txBody>
          <a:bodyPr/>
          <a:lstStyle/>
          <a:p>
            <a:r>
              <a:rPr lang="pl-PL" dirty="0">
                <a:solidFill>
                  <a:schemeClr val="accent2"/>
                </a:solidFill>
              </a:rPr>
              <a:t>EU policy</a:t>
            </a:r>
            <a:endParaRPr lang="pl-PL" b="1" dirty="0">
              <a:solidFill>
                <a:schemeClr val="accent2"/>
              </a:solidFill>
            </a:endParaRPr>
          </a:p>
        </p:txBody>
      </p:sp>
      <p:pic>
        <p:nvPicPr>
          <p:cNvPr id="7170" name="Picture 2" descr="Jakie korzyści e-eksporterom zapewnia Jednolity rynek UE? - Cross-border.pl">
            <a:extLst>
              <a:ext uri="{FF2B5EF4-FFF2-40B4-BE49-F238E27FC236}">
                <a16:creationId xmlns:a16="http://schemas.microsoft.com/office/drawing/2014/main" id="{29D4BB99-C4E3-4529-94B5-89777ED84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6868" y="311010"/>
            <a:ext cx="1867644" cy="12428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24881D7-6C14-456C-8C02-055012378FD6}"/>
              </a:ext>
            </a:extLst>
          </p:cNvPr>
          <p:cNvSpPr>
            <a:spLocks noGrp="1" noChangeArrowheads="1"/>
          </p:cNvSpPr>
          <p:nvPr>
            <p:ph idx="1"/>
          </p:nvPr>
        </p:nvSpPr>
        <p:spPr bwMode="auto">
          <a:xfrm>
            <a:off x="181154" y="1551706"/>
            <a:ext cx="8550995" cy="533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b="1" dirty="0"/>
              <a:t>Long-term goal:</a:t>
            </a:r>
            <a:br>
              <a:rPr lang="en-US" dirty="0"/>
            </a:br>
            <a:r>
              <a:rPr lang="en-US" dirty="0"/>
              <a:t>To limit the increase in global temperature to well below 2°C (and ideally to 1.5°C), in order to prevent the most catastrophic effects of climate change.</a:t>
            </a:r>
          </a:p>
          <a:p>
            <a:r>
              <a:rPr lang="en-US" b="1" dirty="0"/>
              <a:t>Climate neutrality:</a:t>
            </a:r>
            <a:br>
              <a:rPr lang="en-US" dirty="0"/>
            </a:br>
            <a:r>
              <a:rPr lang="en-US" dirty="0"/>
              <a:t>The agreement aims to achieve a balance between greenhouse gas emissions and their removal in the second half of the 21st century.</a:t>
            </a:r>
          </a:p>
          <a:p>
            <a:r>
              <a:rPr lang="en-US" b="1" dirty="0"/>
              <a:t>Commitment mechanism (NDCs):</a:t>
            </a:r>
            <a:br>
              <a:rPr lang="en-US" dirty="0"/>
            </a:br>
            <a:r>
              <a:rPr lang="en-US" dirty="0"/>
              <a:t>Countries submit national emission reduction plans (Nationally Determined Contributions, NDCs), which are reviewed every 5 years to increase climate ambition over time.</a:t>
            </a:r>
          </a:p>
          <a:p>
            <a:r>
              <a:rPr lang="en-US" b="1" dirty="0"/>
              <a:t>Financial support:</a:t>
            </a:r>
            <a:br>
              <a:rPr lang="en-US" dirty="0"/>
            </a:br>
            <a:r>
              <a:rPr lang="en-US" dirty="0"/>
              <a:t>Developed countries have committed to supporting developing countries in their climate actions.</a:t>
            </a:r>
          </a:p>
          <a:p>
            <a:r>
              <a:rPr lang="en-US" b="1" dirty="0"/>
              <a:t>Ratification:</a:t>
            </a:r>
            <a:br>
              <a:rPr lang="en-US" dirty="0"/>
            </a:br>
            <a:r>
              <a:rPr lang="en-US" dirty="0"/>
              <a:t>The agreement has been ratified by most countries worldwide, including Poland, making it a globally binding treaty.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b="0" i="0" u="none" strike="noStrike" cap="none" normalizeH="0" baseline="0" dirty="0">
              <a:ln>
                <a:noFill/>
              </a:ln>
              <a:solidFill>
                <a:schemeClr val="tx1"/>
              </a:solidFill>
              <a:effectLst/>
              <a:latin typeface="Arial" panose="020B0604020202020204" pitchFamily="34" charset="0"/>
            </a:endParaRPr>
          </a:p>
        </p:txBody>
      </p:sp>
      <p:sp>
        <p:nvSpPr>
          <p:cNvPr id="7" name="Prostokąt 6">
            <a:extLst>
              <a:ext uri="{FF2B5EF4-FFF2-40B4-BE49-F238E27FC236}">
                <a16:creationId xmlns:a16="http://schemas.microsoft.com/office/drawing/2014/main" id="{80C870E2-5190-4D0B-A22D-E0862939BD3A}"/>
              </a:ext>
            </a:extLst>
          </p:cNvPr>
          <p:cNvSpPr/>
          <p:nvPr/>
        </p:nvSpPr>
        <p:spPr>
          <a:xfrm>
            <a:off x="11231592" y="0"/>
            <a:ext cx="1199072"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8313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stępujące zmiany klimatu. Czy w przyszłości będziemy musieli szukać nowej  planety? - Blog CAsfera">
            <a:extLst>
              <a:ext uri="{FF2B5EF4-FFF2-40B4-BE49-F238E27FC236}">
                <a16:creationId xmlns:a16="http://schemas.microsoft.com/office/drawing/2014/main" id="{FD0C7D60-5595-45E4-892B-FD6C855C3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869" y="3493698"/>
            <a:ext cx="4485735" cy="3364302"/>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8B736E7F-06E6-428A-980E-081B88A432B5}"/>
              </a:ext>
            </a:extLst>
          </p:cNvPr>
          <p:cNvSpPr>
            <a:spLocks noGrp="1"/>
          </p:cNvSpPr>
          <p:nvPr>
            <p:ph type="title"/>
          </p:nvPr>
        </p:nvSpPr>
        <p:spPr>
          <a:xfrm>
            <a:off x="485494" y="454613"/>
            <a:ext cx="7670032" cy="936829"/>
          </a:xfrm>
        </p:spPr>
        <p:txBody>
          <a:bodyPr>
            <a:normAutofit/>
          </a:bodyPr>
          <a:lstStyle/>
          <a:p>
            <a:r>
              <a:rPr lang="pl-PL" dirty="0" err="1">
                <a:solidFill>
                  <a:schemeClr val="accent2"/>
                </a:solidFill>
              </a:rPr>
              <a:t>Educational</a:t>
            </a:r>
            <a:r>
              <a:rPr lang="pl-PL" dirty="0">
                <a:solidFill>
                  <a:schemeClr val="accent2"/>
                </a:solidFill>
              </a:rPr>
              <a:t> </a:t>
            </a:r>
            <a:r>
              <a:rPr lang="pl-PL" dirty="0" err="1">
                <a:solidFill>
                  <a:schemeClr val="accent2"/>
                </a:solidFill>
              </a:rPr>
              <a:t>solutions</a:t>
            </a:r>
            <a:endParaRPr lang="pl-PL" b="1" dirty="0">
              <a:solidFill>
                <a:schemeClr val="accent2"/>
              </a:solidFill>
            </a:endParaRPr>
          </a:p>
        </p:txBody>
      </p:sp>
      <p:sp>
        <p:nvSpPr>
          <p:cNvPr id="3" name="Symbol zastępczy zawartości 2">
            <a:extLst>
              <a:ext uri="{FF2B5EF4-FFF2-40B4-BE49-F238E27FC236}">
                <a16:creationId xmlns:a16="http://schemas.microsoft.com/office/drawing/2014/main" id="{5EF43C36-A4C5-480F-A79A-FC9E8B0B06B1}"/>
              </a:ext>
            </a:extLst>
          </p:cNvPr>
          <p:cNvSpPr>
            <a:spLocks noGrp="1"/>
          </p:cNvSpPr>
          <p:nvPr>
            <p:ph idx="1"/>
          </p:nvPr>
        </p:nvSpPr>
        <p:spPr>
          <a:xfrm>
            <a:off x="241540" y="1742537"/>
            <a:ext cx="6573329" cy="4313208"/>
          </a:xfrm>
        </p:spPr>
        <p:txBody>
          <a:bodyPr>
            <a:normAutofit/>
          </a:bodyPr>
          <a:lstStyle/>
          <a:p>
            <a:r>
              <a:rPr lang="en-US" b="1" dirty="0"/>
              <a:t>To reduce the effects of climate change, education should primarily teach an understanding of basic phenomena such as the greenhouse effect and show how human activity impacts the environment. It is also important to develop critical thinking skills in order to distinguish reliable information from misinformation, for example in relation to IPCC reports.</a:t>
            </a:r>
            <a:endParaRPr lang="en-US" dirty="0"/>
          </a:p>
          <a:p>
            <a:r>
              <a:rPr lang="en-US" b="1" dirty="0"/>
              <a:t>Education should combine knowledge with practice, teaching everyday actions such as saving energy or using solutions based on solar energy. Equally important is developing skills needed in the “green economy” and educating not only young people but also adults, so that changes involve the whole society.</a:t>
            </a:r>
            <a:endParaRPr lang="en-US" dirty="0"/>
          </a:p>
          <a:p>
            <a:pPr marL="0" indent="0">
              <a:buNone/>
            </a:pPr>
            <a:endParaRPr lang="pl-PL" dirty="0"/>
          </a:p>
        </p:txBody>
      </p:sp>
      <p:pic>
        <p:nvPicPr>
          <p:cNvPr id="2058" name="Picture 10" descr="Was ist eigentlich der Klimawandel? - WWF Österreich">
            <a:extLst>
              <a:ext uri="{FF2B5EF4-FFF2-40B4-BE49-F238E27FC236}">
                <a16:creationId xmlns:a16="http://schemas.microsoft.com/office/drawing/2014/main" id="{12C0F1D3-EA11-48DD-A60D-B73D08E63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868" y="0"/>
            <a:ext cx="4485735" cy="3364302"/>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a:extLst>
              <a:ext uri="{FF2B5EF4-FFF2-40B4-BE49-F238E27FC236}">
                <a16:creationId xmlns:a16="http://schemas.microsoft.com/office/drawing/2014/main" id="{2AF1A1A5-7E78-42A7-86A8-227F719AC2F7}"/>
              </a:ext>
            </a:extLst>
          </p:cNvPr>
          <p:cNvSpPr/>
          <p:nvPr/>
        </p:nvSpPr>
        <p:spPr>
          <a:xfrm>
            <a:off x="6814868" y="3364302"/>
            <a:ext cx="4485736" cy="129396"/>
          </a:xfrm>
          <a:prstGeom prst="rect">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84981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6CADDC-6EA0-4A9A-9371-52B083EC561F}"/>
              </a:ext>
            </a:extLst>
          </p:cNvPr>
          <p:cNvSpPr>
            <a:spLocks noGrp="1"/>
          </p:cNvSpPr>
          <p:nvPr>
            <p:ph type="ctrTitle"/>
          </p:nvPr>
        </p:nvSpPr>
        <p:spPr>
          <a:xfrm>
            <a:off x="1494784" y="189782"/>
            <a:ext cx="9607412" cy="2679278"/>
          </a:xfrm>
        </p:spPr>
        <p:txBody>
          <a:bodyPr>
            <a:normAutofit fontScale="90000"/>
          </a:bodyPr>
          <a:lstStyle/>
          <a:p>
            <a:r>
              <a:rPr lang="en-US" dirty="0"/>
              <a:t>What can everyone do to protect the climate?</a:t>
            </a:r>
            <a:br>
              <a:rPr lang="pl-PL" b="1" i="0" cap="all" dirty="0">
                <a:solidFill>
                  <a:srgbClr val="596F96"/>
                </a:solidFill>
                <a:effectLst/>
                <a:latin typeface="Source Sans Pro" panose="020B0503030403020204" pitchFamily="34" charset="0"/>
              </a:rPr>
            </a:br>
            <a:endParaRPr lang="pl-PL" dirty="0"/>
          </a:p>
        </p:txBody>
      </p:sp>
      <p:sp>
        <p:nvSpPr>
          <p:cNvPr id="3" name="Podtytuł 2">
            <a:extLst>
              <a:ext uri="{FF2B5EF4-FFF2-40B4-BE49-F238E27FC236}">
                <a16:creationId xmlns:a16="http://schemas.microsoft.com/office/drawing/2014/main" id="{1F7F25B9-AEA6-4BE9-9F92-064474FE9D3D}"/>
              </a:ext>
            </a:extLst>
          </p:cNvPr>
          <p:cNvSpPr>
            <a:spLocks noGrp="1"/>
          </p:cNvSpPr>
          <p:nvPr>
            <p:ph type="subTitle" idx="1"/>
          </p:nvPr>
        </p:nvSpPr>
        <p:spPr>
          <a:xfrm>
            <a:off x="1440812" y="2490490"/>
            <a:ext cx="9310376" cy="2996902"/>
          </a:xfrm>
        </p:spPr>
        <p:txBody>
          <a:bodyPr>
            <a:normAutofit fontScale="25000" lnSpcReduction="20000"/>
          </a:bodyPr>
          <a:lstStyle/>
          <a:p>
            <a:r>
              <a:rPr lang="en-US" sz="8000" dirty="0"/>
              <a:t>Considering the fact that almost every one of our actions increases the amount of greenhouse gases, we should take steps to reduce our personal emissions. Giving up air travel, adopting a more plant-based diet, resisting overconsumption, and using renewable energy sources are all within reach for most of us. Individual actions are necessary, but not sufficient. The most important changes are systemic ones.</a:t>
            </a:r>
          </a:p>
          <a:p>
            <a:r>
              <a:rPr lang="en-US" sz="8000" dirty="0"/>
              <a:t>We need changes in legislation, resource management, agriculture, and in our approach to development and nature. Systemic change does not happen on its own. We must choose wise politicians and continuously put pressure on them. Ask questions, sign petitions, write to members of parliament and our representatives in local and national government, take part in public consultations, </a:t>
            </a:r>
            <a:r>
              <a:rPr lang="en-US" sz="8000" dirty="0" err="1"/>
              <a:t>organise</a:t>
            </a:r>
            <a:r>
              <a:rPr lang="en-US" sz="8000" dirty="0"/>
              <a:t> ourselves, talk to others, stay informed, and educate ourselves.</a:t>
            </a:r>
          </a:p>
          <a:p>
            <a:r>
              <a:rPr lang="en-US" sz="8000" dirty="0"/>
              <a:t>Changes in law require public support. Together we are a force. Each of us can protect the climate. Don’t heat up the atmosphere!</a:t>
            </a:r>
          </a:p>
          <a:p>
            <a:endParaRPr lang="pl-PL" dirty="0">
              <a:solidFill>
                <a:schemeClr val="tx1"/>
              </a:solidFill>
            </a:endParaRPr>
          </a:p>
        </p:txBody>
      </p:sp>
    </p:spTree>
    <p:extLst>
      <p:ext uri="{BB962C8B-B14F-4D97-AF65-F5344CB8AC3E}">
        <p14:creationId xmlns:p14="http://schemas.microsoft.com/office/powerpoint/2010/main" val="2156585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D8F1A9-D3CD-1045-CB8F-BF8A7D31AB61}"/>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E784B8B5-F418-5D59-0DC1-A07FA9321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pic>
        <p:nvPicPr>
          <p:cNvPr id="10" name="Symbol zastępczy obrazu 9">
            <a:extLst>
              <a:ext uri="{FF2B5EF4-FFF2-40B4-BE49-F238E27FC236}">
                <a16:creationId xmlns:a16="http://schemas.microsoft.com/office/drawing/2014/main" id="{57B35B1E-3527-E640-96B7-043ABDF5187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2377" b="4700"/>
          <a:stretch>
            <a:fillRect/>
          </a:stretch>
        </p:blipFill>
        <p:spPr>
          <a:xfrm>
            <a:off x="20" y="10"/>
            <a:ext cx="12207220" cy="6857990"/>
          </a:xfrm>
          <a:prstGeom prst="rect">
            <a:avLst/>
          </a:prstGeom>
          <a:solidFill>
            <a:srgbClr val="6F6F74"/>
          </a:solidFill>
        </p:spPr>
      </p:pic>
    </p:spTree>
    <p:extLst>
      <p:ext uri="{BB962C8B-B14F-4D97-AF65-F5344CB8AC3E}">
        <p14:creationId xmlns:p14="http://schemas.microsoft.com/office/powerpoint/2010/main" val="207638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E6E2CB-4A78-4A89-B7E8-23D1D65EDEC2}"/>
              </a:ext>
            </a:extLst>
          </p:cNvPr>
          <p:cNvSpPr>
            <a:spLocks noGrp="1"/>
          </p:cNvSpPr>
          <p:nvPr>
            <p:ph type="title"/>
          </p:nvPr>
        </p:nvSpPr>
        <p:spPr>
          <a:xfrm>
            <a:off x="1080717" y="313458"/>
            <a:ext cx="9692640" cy="1325562"/>
          </a:xfrm>
        </p:spPr>
        <p:txBody>
          <a:bodyPr/>
          <a:lstStyle/>
          <a:p>
            <a:r>
              <a:rPr lang="pl-PL" dirty="0">
                <a:solidFill>
                  <a:schemeClr val="accent2"/>
                </a:solidFill>
              </a:rPr>
              <a:t>    </a:t>
            </a:r>
            <a:r>
              <a:rPr lang="pl-PL" b="1" dirty="0">
                <a:solidFill>
                  <a:schemeClr val="accent2"/>
                </a:solidFill>
              </a:rPr>
              <a:t>Transformacja</a:t>
            </a:r>
            <a:r>
              <a:rPr lang="pl-PL" dirty="0">
                <a:solidFill>
                  <a:schemeClr val="accent2"/>
                </a:solidFill>
              </a:rPr>
              <a:t> </a:t>
            </a:r>
            <a:r>
              <a:rPr lang="pl-PL" b="1" dirty="0">
                <a:solidFill>
                  <a:schemeClr val="accent2"/>
                </a:solidFill>
              </a:rPr>
              <a:t>energetyczna</a:t>
            </a:r>
          </a:p>
        </p:txBody>
      </p:sp>
      <p:pic>
        <p:nvPicPr>
          <p:cNvPr id="4" name="Symbol zastępczy zawartości 3">
            <a:extLst>
              <a:ext uri="{FF2B5EF4-FFF2-40B4-BE49-F238E27FC236}">
                <a16:creationId xmlns:a16="http://schemas.microsoft.com/office/drawing/2014/main" id="{1990E055-F017-446E-802D-EEA5BBFC6389}"/>
              </a:ext>
            </a:extLst>
          </p:cNvPr>
          <p:cNvPicPr>
            <a:picLocks noGrp="1" noChangeAspect="1"/>
          </p:cNvPicPr>
          <p:nvPr>
            <p:ph idx="1"/>
          </p:nvPr>
        </p:nvPicPr>
        <p:blipFill>
          <a:blip r:embed="rId2"/>
          <a:stretch>
            <a:fillRect/>
          </a:stretch>
        </p:blipFill>
        <p:spPr>
          <a:xfrm>
            <a:off x="162554" y="2859386"/>
            <a:ext cx="2905125" cy="1571625"/>
          </a:xfrm>
          <a:prstGeom prst="rect">
            <a:avLst/>
          </a:prstGeom>
        </p:spPr>
      </p:pic>
      <p:sp>
        <p:nvSpPr>
          <p:cNvPr id="6" name="pole tekstowe 5">
            <a:extLst>
              <a:ext uri="{FF2B5EF4-FFF2-40B4-BE49-F238E27FC236}">
                <a16:creationId xmlns:a16="http://schemas.microsoft.com/office/drawing/2014/main" id="{7D1A1A2B-2953-432A-8A67-2A88DE57AC59}"/>
              </a:ext>
            </a:extLst>
          </p:cNvPr>
          <p:cNvSpPr txBox="1"/>
          <p:nvPr/>
        </p:nvSpPr>
        <p:spPr>
          <a:xfrm>
            <a:off x="1389542" y="1807554"/>
            <a:ext cx="1678137" cy="830997"/>
          </a:xfrm>
          <a:prstGeom prst="rect">
            <a:avLst/>
          </a:prstGeom>
          <a:noFill/>
        </p:spPr>
        <p:txBody>
          <a:bodyPr wrap="square" rtlCol="0">
            <a:spAutoFit/>
          </a:bodyPr>
          <a:lstStyle/>
          <a:p>
            <a:pPr algn="just"/>
            <a:r>
              <a:rPr lang="pl-PL" sz="2400" dirty="0"/>
              <a:t>Energia               słoneczna  </a:t>
            </a:r>
          </a:p>
        </p:txBody>
      </p:sp>
      <p:pic>
        <p:nvPicPr>
          <p:cNvPr id="7" name="Obraz 6">
            <a:extLst>
              <a:ext uri="{FF2B5EF4-FFF2-40B4-BE49-F238E27FC236}">
                <a16:creationId xmlns:a16="http://schemas.microsoft.com/office/drawing/2014/main" id="{55C27B3A-8C72-4235-A272-9FE40326D814}"/>
              </a:ext>
            </a:extLst>
          </p:cNvPr>
          <p:cNvPicPr>
            <a:picLocks noChangeAspect="1"/>
          </p:cNvPicPr>
          <p:nvPr/>
        </p:nvPicPr>
        <p:blipFill>
          <a:blip r:embed="rId3"/>
          <a:stretch>
            <a:fillRect/>
          </a:stretch>
        </p:blipFill>
        <p:spPr>
          <a:xfrm>
            <a:off x="2159599" y="4132054"/>
            <a:ext cx="2533171" cy="1905617"/>
          </a:xfrm>
          <a:prstGeom prst="rect">
            <a:avLst/>
          </a:prstGeom>
        </p:spPr>
      </p:pic>
      <p:sp>
        <p:nvSpPr>
          <p:cNvPr id="9" name="pole tekstowe 8">
            <a:extLst>
              <a:ext uri="{FF2B5EF4-FFF2-40B4-BE49-F238E27FC236}">
                <a16:creationId xmlns:a16="http://schemas.microsoft.com/office/drawing/2014/main" id="{103C3CEB-769A-4BAC-AA48-781101E79442}"/>
              </a:ext>
            </a:extLst>
          </p:cNvPr>
          <p:cNvSpPr txBox="1"/>
          <p:nvPr/>
        </p:nvSpPr>
        <p:spPr>
          <a:xfrm>
            <a:off x="7938190" y="1859855"/>
            <a:ext cx="2372264" cy="830997"/>
          </a:xfrm>
          <a:prstGeom prst="rect">
            <a:avLst/>
          </a:prstGeom>
          <a:noFill/>
        </p:spPr>
        <p:txBody>
          <a:bodyPr wrap="square" rtlCol="0">
            <a:spAutoFit/>
          </a:bodyPr>
          <a:lstStyle/>
          <a:p>
            <a:r>
              <a:rPr lang="pl-PL" sz="2400" dirty="0"/>
              <a:t>Energia </a:t>
            </a:r>
          </a:p>
          <a:p>
            <a:r>
              <a:rPr lang="pl-PL" sz="2400" dirty="0"/>
              <a:t>wiatrowa</a:t>
            </a:r>
          </a:p>
        </p:txBody>
      </p:sp>
      <p:pic>
        <p:nvPicPr>
          <p:cNvPr id="10" name="Obraz 9">
            <a:extLst>
              <a:ext uri="{FF2B5EF4-FFF2-40B4-BE49-F238E27FC236}">
                <a16:creationId xmlns:a16="http://schemas.microsoft.com/office/drawing/2014/main" id="{5ED7B639-04B6-4ECA-9591-B1113A3E4939}"/>
              </a:ext>
            </a:extLst>
          </p:cNvPr>
          <p:cNvPicPr>
            <a:picLocks noChangeAspect="1"/>
          </p:cNvPicPr>
          <p:nvPr/>
        </p:nvPicPr>
        <p:blipFill>
          <a:blip r:embed="rId4"/>
          <a:stretch>
            <a:fillRect/>
          </a:stretch>
        </p:blipFill>
        <p:spPr>
          <a:xfrm>
            <a:off x="6628503" y="2859386"/>
            <a:ext cx="2619375" cy="1743075"/>
          </a:xfrm>
          <a:prstGeom prst="rect">
            <a:avLst/>
          </a:prstGeom>
        </p:spPr>
      </p:pic>
      <p:pic>
        <p:nvPicPr>
          <p:cNvPr id="11" name="Obraz 10">
            <a:extLst>
              <a:ext uri="{FF2B5EF4-FFF2-40B4-BE49-F238E27FC236}">
                <a16:creationId xmlns:a16="http://schemas.microsoft.com/office/drawing/2014/main" id="{7A0243BE-C1B6-4439-8BF3-AB3E1A1ECEDC}"/>
              </a:ext>
            </a:extLst>
          </p:cNvPr>
          <p:cNvPicPr>
            <a:picLocks noChangeAspect="1"/>
          </p:cNvPicPr>
          <p:nvPr/>
        </p:nvPicPr>
        <p:blipFill>
          <a:blip r:embed="rId5"/>
          <a:stretch>
            <a:fillRect/>
          </a:stretch>
        </p:blipFill>
        <p:spPr>
          <a:xfrm>
            <a:off x="8335137" y="4282194"/>
            <a:ext cx="2619375" cy="1743075"/>
          </a:xfrm>
          <a:prstGeom prst="rect">
            <a:avLst/>
          </a:prstGeom>
        </p:spPr>
      </p:pic>
    </p:spTree>
    <p:extLst>
      <p:ext uri="{BB962C8B-B14F-4D97-AF65-F5344CB8AC3E}">
        <p14:creationId xmlns:p14="http://schemas.microsoft.com/office/powerpoint/2010/main" val="379204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D841A6-AFD1-4331-A919-30C49DEA970E}"/>
              </a:ext>
            </a:extLst>
          </p:cNvPr>
          <p:cNvSpPr>
            <a:spLocks noGrp="1"/>
          </p:cNvSpPr>
          <p:nvPr>
            <p:ph type="title"/>
          </p:nvPr>
        </p:nvSpPr>
        <p:spPr/>
        <p:txBody>
          <a:bodyPr/>
          <a:lstStyle/>
          <a:p>
            <a:r>
              <a:rPr lang="pl-PL" b="1" dirty="0">
                <a:solidFill>
                  <a:schemeClr val="accent2"/>
                </a:solidFill>
              </a:rPr>
              <a:t>Rekuperacja</a:t>
            </a:r>
          </a:p>
        </p:txBody>
      </p:sp>
      <p:sp>
        <p:nvSpPr>
          <p:cNvPr id="8" name="pole tekstowe 7">
            <a:extLst>
              <a:ext uri="{FF2B5EF4-FFF2-40B4-BE49-F238E27FC236}">
                <a16:creationId xmlns:a16="http://schemas.microsoft.com/office/drawing/2014/main" id="{FB380D14-A7C8-4116-813A-F0DE5AEAE965}"/>
              </a:ext>
            </a:extLst>
          </p:cNvPr>
          <p:cNvSpPr txBox="1"/>
          <p:nvPr/>
        </p:nvSpPr>
        <p:spPr>
          <a:xfrm>
            <a:off x="1171036" y="1887602"/>
            <a:ext cx="4298111" cy="4154984"/>
          </a:xfrm>
          <a:prstGeom prst="rect">
            <a:avLst/>
          </a:prstGeom>
          <a:noFill/>
        </p:spPr>
        <p:txBody>
          <a:bodyPr wrap="square">
            <a:spAutoFit/>
          </a:bodyPr>
          <a:lstStyle/>
          <a:p>
            <a:r>
              <a:rPr lang="pl-PL" sz="2400" b="0" i="0" dirty="0">
                <a:effectLst/>
                <a:latin typeface="Google Sans"/>
              </a:rPr>
              <a:t>Rekuperacja to inteligentny system wymiany powietrza, w którym świeże i czyste powietrze trafia do pomieszczeń, a zużyte jest odprowadzane na zewnątrz. Proces ten odbywa się w sposób kontrolowany dzięki centrali wentylacyjnej – rekuperatorowi, który dodatkowo odzyskuje energię cieplną z powietrza usuwanego z domu.</a:t>
            </a:r>
            <a:endParaRPr lang="pl-PL" sz="2400" dirty="0"/>
          </a:p>
        </p:txBody>
      </p:sp>
      <p:sp>
        <p:nvSpPr>
          <p:cNvPr id="9" name="Prostokąt 8">
            <a:extLst>
              <a:ext uri="{FF2B5EF4-FFF2-40B4-BE49-F238E27FC236}">
                <a16:creationId xmlns:a16="http://schemas.microsoft.com/office/drawing/2014/main" id="{16DDA972-D469-42CA-B94F-6C2656C807CA}"/>
              </a:ext>
            </a:extLst>
          </p:cNvPr>
          <p:cNvSpPr/>
          <p:nvPr/>
        </p:nvSpPr>
        <p:spPr>
          <a:xfrm>
            <a:off x="7988060" y="0"/>
            <a:ext cx="129397" cy="6858000"/>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a:extLst>
              <a:ext uri="{FF2B5EF4-FFF2-40B4-BE49-F238E27FC236}">
                <a16:creationId xmlns:a16="http://schemas.microsoft.com/office/drawing/2014/main" id="{742F41ED-AC33-472C-B85E-522B135DD8DE}"/>
              </a:ext>
            </a:extLst>
          </p:cNvPr>
          <p:cNvPicPr>
            <a:picLocks noChangeAspect="1"/>
          </p:cNvPicPr>
          <p:nvPr/>
        </p:nvPicPr>
        <p:blipFill>
          <a:blip r:embed="rId2"/>
          <a:stretch>
            <a:fillRect/>
          </a:stretch>
        </p:blipFill>
        <p:spPr>
          <a:xfrm>
            <a:off x="8117457" y="365760"/>
            <a:ext cx="3146482" cy="3269411"/>
          </a:xfrm>
          <a:prstGeom prst="rect">
            <a:avLst/>
          </a:prstGeom>
        </p:spPr>
      </p:pic>
      <p:pic>
        <p:nvPicPr>
          <p:cNvPr id="11" name="Obraz 10">
            <a:extLst>
              <a:ext uri="{FF2B5EF4-FFF2-40B4-BE49-F238E27FC236}">
                <a16:creationId xmlns:a16="http://schemas.microsoft.com/office/drawing/2014/main" id="{B8CDDD2F-1CC9-4CA2-B04A-8C897520D79F}"/>
              </a:ext>
            </a:extLst>
          </p:cNvPr>
          <p:cNvPicPr>
            <a:picLocks noChangeAspect="1"/>
          </p:cNvPicPr>
          <p:nvPr/>
        </p:nvPicPr>
        <p:blipFill>
          <a:blip r:embed="rId3"/>
          <a:stretch>
            <a:fillRect/>
          </a:stretch>
        </p:blipFill>
        <p:spPr>
          <a:xfrm>
            <a:off x="8336620" y="3751376"/>
            <a:ext cx="2708155" cy="2740864"/>
          </a:xfrm>
          <a:prstGeom prst="rect">
            <a:avLst/>
          </a:prstGeom>
        </p:spPr>
      </p:pic>
    </p:spTree>
    <p:extLst>
      <p:ext uri="{BB962C8B-B14F-4D97-AF65-F5344CB8AC3E}">
        <p14:creationId xmlns:p14="http://schemas.microsoft.com/office/powerpoint/2010/main" val="393552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zagięty narożnik 6">
            <a:extLst>
              <a:ext uri="{FF2B5EF4-FFF2-40B4-BE49-F238E27FC236}">
                <a16:creationId xmlns:a16="http://schemas.microsoft.com/office/drawing/2014/main" id="{4C6B965C-06D3-45B0-91A7-4E6B2107C874}"/>
              </a:ext>
            </a:extLst>
          </p:cNvPr>
          <p:cNvSpPr/>
          <p:nvPr/>
        </p:nvSpPr>
        <p:spPr>
          <a:xfrm>
            <a:off x="319177" y="2128666"/>
            <a:ext cx="5348378" cy="3987462"/>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B4475C8E-2FEE-44E6-9654-E599D84B83F4}"/>
              </a:ext>
            </a:extLst>
          </p:cNvPr>
          <p:cNvSpPr>
            <a:spLocks noGrp="1"/>
          </p:cNvSpPr>
          <p:nvPr>
            <p:ph type="title"/>
          </p:nvPr>
        </p:nvSpPr>
        <p:spPr>
          <a:xfrm>
            <a:off x="626137" y="301319"/>
            <a:ext cx="9692640" cy="1325562"/>
          </a:xfrm>
        </p:spPr>
        <p:txBody>
          <a:bodyPr/>
          <a:lstStyle/>
          <a:p>
            <a:pPr algn="just"/>
            <a:r>
              <a:rPr lang="pl-PL" dirty="0">
                <a:solidFill>
                  <a:schemeClr val="accent2"/>
                </a:solidFill>
              </a:rPr>
              <a:t>               </a:t>
            </a:r>
            <a:r>
              <a:rPr lang="pl-PL" b="1" dirty="0">
                <a:solidFill>
                  <a:schemeClr val="accent2"/>
                </a:solidFill>
              </a:rPr>
              <a:t>Pompy ciepła </a:t>
            </a:r>
          </a:p>
        </p:txBody>
      </p:sp>
      <p:pic>
        <p:nvPicPr>
          <p:cNvPr id="3" name="Obraz 2">
            <a:extLst>
              <a:ext uri="{FF2B5EF4-FFF2-40B4-BE49-F238E27FC236}">
                <a16:creationId xmlns:a16="http://schemas.microsoft.com/office/drawing/2014/main" id="{EEBAD766-17C8-491A-B364-D4376DA17A4D}"/>
              </a:ext>
            </a:extLst>
          </p:cNvPr>
          <p:cNvPicPr>
            <a:picLocks noChangeAspect="1"/>
          </p:cNvPicPr>
          <p:nvPr/>
        </p:nvPicPr>
        <p:blipFill>
          <a:blip r:embed="rId2"/>
          <a:stretch>
            <a:fillRect/>
          </a:stretch>
        </p:blipFill>
        <p:spPr>
          <a:xfrm>
            <a:off x="5992943" y="3109065"/>
            <a:ext cx="4661856" cy="3470617"/>
          </a:xfrm>
          <a:prstGeom prst="rect">
            <a:avLst/>
          </a:prstGeom>
        </p:spPr>
      </p:pic>
      <p:pic>
        <p:nvPicPr>
          <p:cNvPr id="4" name="Obraz 3">
            <a:extLst>
              <a:ext uri="{FF2B5EF4-FFF2-40B4-BE49-F238E27FC236}">
                <a16:creationId xmlns:a16="http://schemas.microsoft.com/office/drawing/2014/main" id="{24BEE068-9F7E-435D-92E2-C23C1C6A89A4}"/>
              </a:ext>
            </a:extLst>
          </p:cNvPr>
          <p:cNvPicPr>
            <a:picLocks noChangeAspect="1"/>
          </p:cNvPicPr>
          <p:nvPr/>
        </p:nvPicPr>
        <p:blipFill>
          <a:blip r:embed="rId3"/>
          <a:stretch>
            <a:fillRect/>
          </a:stretch>
        </p:blipFill>
        <p:spPr>
          <a:xfrm>
            <a:off x="7713969" y="486635"/>
            <a:ext cx="2906067" cy="2622430"/>
          </a:xfrm>
          <a:prstGeom prst="rect">
            <a:avLst/>
          </a:prstGeom>
        </p:spPr>
      </p:pic>
      <p:sp>
        <p:nvSpPr>
          <p:cNvPr id="6" name="pole tekstowe 5">
            <a:extLst>
              <a:ext uri="{FF2B5EF4-FFF2-40B4-BE49-F238E27FC236}">
                <a16:creationId xmlns:a16="http://schemas.microsoft.com/office/drawing/2014/main" id="{FBD35D01-B61F-44DA-A4E0-188961D519B4}"/>
              </a:ext>
            </a:extLst>
          </p:cNvPr>
          <p:cNvSpPr txBox="1"/>
          <p:nvPr/>
        </p:nvSpPr>
        <p:spPr>
          <a:xfrm>
            <a:off x="626137" y="2275315"/>
            <a:ext cx="4661856" cy="3477875"/>
          </a:xfrm>
          <a:prstGeom prst="rect">
            <a:avLst/>
          </a:prstGeom>
          <a:noFill/>
        </p:spPr>
        <p:txBody>
          <a:bodyPr wrap="square">
            <a:spAutoFit/>
          </a:bodyPr>
          <a:lstStyle/>
          <a:p>
            <a:r>
              <a:rPr lang="pl-PL" sz="2000" b="0" u="none" strike="noStrike" dirty="0">
                <a:effectLst/>
                <a:latin typeface="Google Sans"/>
              </a:rPr>
              <a:t>Pompa ciepła</a:t>
            </a:r>
            <a:r>
              <a:rPr lang="pl-PL" sz="2000" dirty="0"/>
              <a:t> to ekologiczne i efektywne urządzenie grzewcze, które pobiera energię odnawialną z otoczenia (powietrza, gruntu lub wody) i przetwarza ją na ciepło do ogrzewania domu oraz wody użytkowej. Działa dzięki zasilaniu elektrycznemu, przenosząc ciepło z dolnego źródła o niższej temperaturze do górnego źródła (instalacji grzewczej) o wyższej temperaturze. </a:t>
            </a:r>
          </a:p>
        </p:txBody>
      </p:sp>
    </p:spTree>
    <p:extLst>
      <p:ext uri="{BB962C8B-B14F-4D97-AF65-F5344CB8AC3E}">
        <p14:creationId xmlns:p14="http://schemas.microsoft.com/office/powerpoint/2010/main" val="1359266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zagięty narożnik 14">
            <a:extLst>
              <a:ext uri="{FF2B5EF4-FFF2-40B4-BE49-F238E27FC236}">
                <a16:creationId xmlns:a16="http://schemas.microsoft.com/office/drawing/2014/main" id="{8E843F4A-FBF7-42A4-9317-4D244DA9A92E}"/>
              </a:ext>
            </a:extLst>
          </p:cNvPr>
          <p:cNvSpPr/>
          <p:nvPr/>
        </p:nvSpPr>
        <p:spPr>
          <a:xfrm>
            <a:off x="6563175" y="2083596"/>
            <a:ext cx="4226943" cy="4244196"/>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zagięty narożnik 13">
            <a:extLst>
              <a:ext uri="{FF2B5EF4-FFF2-40B4-BE49-F238E27FC236}">
                <a16:creationId xmlns:a16="http://schemas.microsoft.com/office/drawing/2014/main" id="{EB2F1FD0-8A56-42E8-BAE9-67FA1E7ADBB4}"/>
              </a:ext>
            </a:extLst>
          </p:cNvPr>
          <p:cNvSpPr/>
          <p:nvPr/>
        </p:nvSpPr>
        <p:spPr>
          <a:xfrm>
            <a:off x="759125" y="2311879"/>
            <a:ext cx="4226943" cy="4244196"/>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D89934B8-2FE2-4760-8B81-8A95DE2941D4}"/>
              </a:ext>
            </a:extLst>
          </p:cNvPr>
          <p:cNvSpPr>
            <a:spLocks noGrp="1"/>
          </p:cNvSpPr>
          <p:nvPr>
            <p:ph type="title"/>
          </p:nvPr>
        </p:nvSpPr>
        <p:spPr/>
        <p:txBody>
          <a:bodyPr/>
          <a:lstStyle/>
          <a:p>
            <a:r>
              <a:rPr lang="pl-PL" b="1" i="1" dirty="0">
                <a:solidFill>
                  <a:schemeClr val="accent2"/>
                </a:solidFill>
              </a:rPr>
              <a:t>Efektywność</a:t>
            </a:r>
            <a:r>
              <a:rPr lang="pl-PL" b="1" dirty="0">
                <a:solidFill>
                  <a:schemeClr val="accent2"/>
                </a:solidFill>
              </a:rPr>
              <a:t> energetyczna</a:t>
            </a:r>
            <a:endParaRPr lang="pl-PL" dirty="0">
              <a:solidFill>
                <a:schemeClr val="accent2"/>
              </a:solidFill>
            </a:endParaRPr>
          </a:p>
        </p:txBody>
      </p:sp>
      <p:pic>
        <p:nvPicPr>
          <p:cNvPr id="4" name="Symbol zastępczy zawartości 3">
            <a:extLst>
              <a:ext uri="{FF2B5EF4-FFF2-40B4-BE49-F238E27FC236}">
                <a16:creationId xmlns:a16="http://schemas.microsoft.com/office/drawing/2014/main" id="{A59B9728-0F79-4397-AC75-FF549AB95C82}"/>
              </a:ext>
            </a:extLst>
          </p:cNvPr>
          <p:cNvPicPr>
            <a:picLocks noGrp="1" noChangeAspect="1"/>
          </p:cNvPicPr>
          <p:nvPr>
            <p:ph idx="1"/>
          </p:nvPr>
        </p:nvPicPr>
        <p:blipFill>
          <a:blip r:embed="rId2"/>
          <a:stretch>
            <a:fillRect/>
          </a:stretch>
        </p:blipFill>
        <p:spPr>
          <a:xfrm>
            <a:off x="899563" y="2832926"/>
            <a:ext cx="3028950" cy="1504950"/>
          </a:xfrm>
          <a:prstGeom prst="rect">
            <a:avLst/>
          </a:prstGeom>
        </p:spPr>
      </p:pic>
      <p:pic>
        <p:nvPicPr>
          <p:cNvPr id="8" name="Obraz 7">
            <a:extLst>
              <a:ext uri="{FF2B5EF4-FFF2-40B4-BE49-F238E27FC236}">
                <a16:creationId xmlns:a16="http://schemas.microsoft.com/office/drawing/2014/main" id="{E9B68A5A-3451-4DA5-97CB-ACE516A7252B}"/>
              </a:ext>
            </a:extLst>
          </p:cNvPr>
          <p:cNvPicPr>
            <a:picLocks noChangeAspect="1"/>
          </p:cNvPicPr>
          <p:nvPr/>
        </p:nvPicPr>
        <p:blipFill>
          <a:blip r:embed="rId3"/>
          <a:stretch>
            <a:fillRect/>
          </a:stretch>
        </p:blipFill>
        <p:spPr>
          <a:xfrm>
            <a:off x="1401882" y="4523050"/>
            <a:ext cx="2466975" cy="1847850"/>
          </a:xfrm>
          <a:prstGeom prst="rect">
            <a:avLst/>
          </a:prstGeom>
        </p:spPr>
      </p:pic>
      <p:pic>
        <p:nvPicPr>
          <p:cNvPr id="9" name="Obraz 8">
            <a:extLst>
              <a:ext uri="{FF2B5EF4-FFF2-40B4-BE49-F238E27FC236}">
                <a16:creationId xmlns:a16="http://schemas.microsoft.com/office/drawing/2014/main" id="{4BF9D425-A243-43C5-86DD-5AAAAAAC5F4A}"/>
              </a:ext>
            </a:extLst>
          </p:cNvPr>
          <p:cNvPicPr>
            <a:picLocks noChangeAspect="1"/>
          </p:cNvPicPr>
          <p:nvPr/>
        </p:nvPicPr>
        <p:blipFill>
          <a:blip r:embed="rId4"/>
          <a:stretch>
            <a:fillRect/>
          </a:stretch>
        </p:blipFill>
        <p:spPr>
          <a:xfrm>
            <a:off x="7395333" y="4184667"/>
            <a:ext cx="2143125" cy="2143125"/>
          </a:xfrm>
          <a:prstGeom prst="rect">
            <a:avLst/>
          </a:prstGeom>
        </p:spPr>
      </p:pic>
      <p:pic>
        <p:nvPicPr>
          <p:cNvPr id="10" name="Obraz 9">
            <a:extLst>
              <a:ext uri="{FF2B5EF4-FFF2-40B4-BE49-F238E27FC236}">
                <a16:creationId xmlns:a16="http://schemas.microsoft.com/office/drawing/2014/main" id="{44C06708-2313-4191-9E86-5D0EB938ED58}"/>
              </a:ext>
            </a:extLst>
          </p:cNvPr>
          <p:cNvPicPr>
            <a:picLocks noChangeAspect="1"/>
          </p:cNvPicPr>
          <p:nvPr/>
        </p:nvPicPr>
        <p:blipFill>
          <a:blip r:embed="rId5"/>
          <a:stretch>
            <a:fillRect/>
          </a:stretch>
        </p:blipFill>
        <p:spPr>
          <a:xfrm>
            <a:off x="7457266" y="2452928"/>
            <a:ext cx="2161926" cy="1618066"/>
          </a:xfrm>
          <a:prstGeom prst="rect">
            <a:avLst/>
          </a:prstGeom>
        </p:spPr>
      </p:pic>
      <p:sp>
        <p:nvSpPr>
          <p:cNvPr id="12" name="pole tekstowe 11">
            <a:extLst>
              <a:ext uri="{FF2B5EF4-FFF2-40B4-BE49-F238E27FC236}">
                <a16:creationId xmlns:a16="http://schemas.microsoft.com/office/drawing/2014/main" id="{A8FB16A6-1053-4937-8687-C56C56571E2C}"/>
              </a:ext>
            </a:extLst>
          </p:cNvPr>
          <p:cNvSpPr txBox="1"/>
          <p:nvPr/>
        </p:nvSpPr>
        <p:spPr>
          <a:xfrm>
            <a:off x="899563" y="2337982"/>
            <a:ext cx="3752490" cy="369332"/>
          </a:xfrm>
          <a:prstGeom prst="rect">
            <a:avLst/>
          </a:prstGeom>
          <a:noFill/>
        </p:spPr>
        <p:txBody>
          <a:bodyPr wrap="square" rtlCol="0">
            <a:spAutoFit/>
          </a:bodyPr>
          <a:lstStyle/>
          <a:p>
            <a:r>
              <a:rPr lang="pl-PL" dirty="0"/>
              <a:t>termomodernizacja budynków</a:t>
            </a:r>
          </a:p>
        </p:txBody>
      </p:sp>
      <p:sp>
        <p:nvSpPr>
          <p:cNvPr id="13" name="pole tekstowe 12">
            <a:extLst>
              <a:ext uri="{FF2B5EF4-FFF2-40B4-BE49-F238E27FC236}">
                <a16:creationId xmlns:a16="http://schemas.microsoft.com/office/drawing/2014/main" id="{D00E5CD3-63CE-459D-80F7-EDA99A6FF474}"/>
              </a:ext>
            </a:extLst>
          </p:cNvPr>
          <p:cNvSpPr txBox="1"/>
          <p:nvPr/>
        </p:nvSpPr>
        <p:spPr>
          <a:xfrm>
            <a:off x="7599872" y="2066828"/>
            <a:ext cx="2605177" cy="369332"/>
          </a:xfrm>
          <a:prstGeom prst="rect">
            <a:avLst/>
          </a:prstGeom>
          <a:noFill/>
        </p:spPr>
        <p:txBody>
          <a:bodyPr wrap="square" rtlCol="0">
            <a:spAutoFit/>
          </a:bodyPr>
          <a:lstStyle/>
          <a:p>
            <a:r>
              <a:rPr lang="pl-PL" dirty="0"/>
              <a:t>Żarówki LED</a:t>
            </a:r>
          </a:p>
        </p:txBody>
      </p:sp>
    </p:spTree>
    <p:extLst>
      <p:ext uri="{BB962C8B-B14F-4D97-AF65-F5344CB8AC3E}">
        <p14:creationId xmlns:p14="http://schemas.microsoft.com/office/powerpoint/2010/main" val="36001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zagięty narożnik 9">
            <a:extLst>
              <a:ext uri="{FF2B5EF4-FFF2-40B4-BE49-F238E27FC236}">
                <a16:creationId xmlns:a16="http://schemas.microsoft.com/office/drawing/2014/main" id="{F533261E-D1D7-4CA4-A9AC-76DEDCCFB2BF}"/>
              </a:ext>
            </a:extLst>
          </p:cNvPr>
          <p:cNvSpPr/>
          <p:nvPr/>
        </p:nvSpPr>
        <p:spPr>
          <a:xfrm>
            <a:off x="6449569" y="2061712"/>
            <a:ext cx="4290317" cy="4477111"/>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 name="Prostokąt: zagięty narożnik 7">
            <a:extLst>
              <a:ext uri="{FF2B5EF4-FFF2-40B4-BE49-F238E27FC236}">
                <a16:creationId xmlns:a16="http://schemas.microsoft.com/office/drawing/2014/main" id="{5C43A852-6098-442F-BC92-A1E27FBEEE2B}"/>
              </a:ext>
            </a:extLst>
          </p:cNvPr>
          <p:cNvSpPr/>
          <p:nvPr/>
        </p:nvSpPr>
        <p:spPr>
          <a:xfrm>
            <a:off x="701155" y="1351015"/>
            <a:ext cx="4290317" cy="4477112"/>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2818ED01-FC61-4286-AC15-B2D0A3745A8D}"/>
              </a:ext>
            </a:extLst>
          </p:cNvPr>
          <p:cNvSpPr>
            <a:spLocks noGrp="1"/>
          </p:cNvSpPr>
          <p:nvPr>
            <p:ph type="title"/>
          </p:nvPr>
        </p:nvSpPr>
        <p:spPr>
          <a:xfrm>
            <a:off x="1790041" y="384530"/>
            <a:ext cx="9692640" cy="1325562"/>
          </a:xfrm>
        </p:spPr>
        <p:txBody>
          <a:bodyPr/>
          <a:lstStyle/>
          <a:p>
            <a:r>
              <a:rPr lang="pl-PL" b="1" i="1" dirty="0">
                <a:solidFill>
                  <a:schemeClr val="accent2"/>
                </a:solidFill>
              </a:rPr>
              <a:t>Zrównoważony transport</a:t>
            </a:r>
            <a:br>
              <a:rPr lang="pl-PL" i="1" dirty="0">
                <a:solidFill>
                  <a:schemeClr val="accent2"/>
                </a:solidFill>
              </a:rPr>
            </a:br>
            <a:endParaRPr lang="pl-PL" i="1" dirty="0">
              <a:solidFill>
                <a:schemeClr val="accent2"/>
              </a:solidFill>
            </a:endParaRPr>
          </a:p>
        </p:txBody>
      </p:sp>
      <p:sp>
        <p:nvSpPr>
          <p:cNvPr id="3" name="Symbol zastępczy tekstu 2">
            <a:extLst>
              <a:ext uri="{FF2B5EF4-FFF2-40B4-BE49-F238E27FC236}">
                <a16:creationId xmlns:a16="http://schemas.microsoft.com/office/drawing/2014/main" id="{185B08F1-FBE3-4DF8-BB76-DCCA183E1F41}"/>
              </a:ext>
            </a:extLst>
          </p:cNvPr>
          <p:cNvSpPr>
            <a:spLocks noGrp="1"/>
          </p:cNvSpPr>
          <p:nvPr>
            <p:ph type="body" idx="1"/>
          </p:nvPr>
        </p:nvSpPr>
        <p:spPr>
          <a:xfrm>
            <a:off x="701155" y="1029873"/>
            <a:ext cx="4480560" cy="731520"/>
          </a:xfrm>
        </p:spPr>
        <p:txBody>
          <a:bodyPr/>
          <a:lstStyle/>
          <a:p>
            <a:r>
              <a:rPr lang="pl-PL" dirty="0"/>
              <a:t>transport publiczny niskoemisyjny</a:t>
            </a:r>
          </a:p>
        </p:txBody>
      </p:sp>
      <p:sp>
        <p:nvSpPr>
          <p:cNvPr id="5" name="Symbol zastępczy tekstu 4">
            <a:extLst>
              <a:ext uri="{FF2B5EF4-FFF2-40B4-BE49-F238E27FC236}">
                <a16:creationId xmlns:a16="http://schemas.microsoft.com/office/drawing/2014/main" id="{3173EAF9-656C-492F-9380-C8B9B9E55F24}"/>
              </a:ext>
            </a:extLst>
          </p:cNvPr>
          <p:cNvSpPr>
            <a:spLocks noGrp="1"/>
          </p:cNvSpPr>
          <p:nvPr>
            <p:ph type="body" sz="quarter" idx="3"/>
          </p:nvPr>
        </p:nvSpPr>
        <p:spPr>
          <a:xfrm>
            <a:off x="6889943" y="1825943"/>
            <a:ext cx="4480560" cy="731520"/>
          </a:xfrm>
        </p:spPr>
        <p:txBody>
          <a:bodyPr/>
          <a:lstStyle/>
          <a:p>
            <a:r>
              <a:rPr lang="pl-PL" dirty="0"/>
              <a:t>rozwój pojazdów elektrycznych</a:t>
            </a:r>
          </a:p>
        </p:txBody>
      </p:sp>
      <p:pic>
        <p:nvPicPr>
          <p:cNvPr id="4098" name="Picture 2" descr="Tabor - MPK-Łódź Spółka z o.o.">
            <a:extLst>
              <a:ext uri="{FF2B5EF4-FFF2-40B4-BE49-F238E27FC236}">
                <a16:creationId xmlns:a16="http://schemas.microsoft.com/office/drawing/2014/main" id="{898B8FED-4E4D-4D96-B726-BDFCE6E2007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31292" y="191652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erwszy elektryczny autobus MPK Łódź! Sprawdź, kiedy pojawi się na drodze:  Urząd Miasta Łodzi">
            <a:extLst>
              <a:ext uri="{FF2B5EF4-FFF2-40B4-BE49-F238E27FC236}">
                <a16:creationId xmlns:a16="http://schemas.microsoft.com/office/drawing/2014/main" id="{9833FC54-11EA-45B3-8425-A996A4044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391" y="3797751"/>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anking: Samochody elektryczne 2023 z największym zasięgiem">
            <a:extLst>
              <a:ext uri="{FF2B5EF4-FFF2-40B4-BE49-F238E27FC236}">
                <a16:creationId xmlns:a16="http://schemas.microsoft.com/office/drawing/2014/main" id="{801742B7-500B-4D42-8C45-C043AC9BFEC4}"/>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7265264" y="268573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esla Otwiera W Polsce Superchargery Dla Wszystkich…czasowo">
            <a:extLst>
              <a:ext uri="{FF2B5EF4-FFF2-40B4-BE49-F238E27FC236}">
                <a16:creationId xmlns:a16="http://schemas.microsoft.com/office/drawing/2014/main" id="{9FCE7A61-DAF4-47D3-A902-6587674F84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2975" y="467266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8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2C9819-92F6-4B65-8B94-BE78DC5B036A}"/>
              </a:ext>
            </a:extLst>
          </p:cNvPr>
          <p:cNvSpPr>
            <a:spLocks noGrp="1"/>
          </p:cNvSpPr>
          <p:nvPr>
            <p:ph type="ctrTitle"/>
          </p:nvPr>
        </p:nvSpPr>
        <p:spPr>
          <a:xfrm>
            <a:off x="733246" y="508958"/>
            <a:ext cx="11343736" cy="1746849"/>
          </a:xfrm>
        </p:spPr>
        <p:txBody>
          <a:bodyPr>
            <a:normAutofit fontScale="90000"/>
          </a:bodyPr>
          <a:lstStyle/>
          <a:p>
            <a:r>
              <a:rPr lang="pl-PL" b="1" dirty="0"/>
              <a:t>ROZWIĄZANIA ORGANIZACYJNE</a:t>
            </a:r>
          </a:p>
        </p:txBody>
      </p:sp>
      <p:sp>
        <p:nvSpPr>
          <p:cNvPr id="3" name="Podtytuł 2">
            <a:extLst>
              <a:ext uri="{FF2B5EF4-FFF2-40B4-BE49-F238E27FC236}">
                <a16:creationId xmlns:a16="http://schemas.microsoft.com/office/drawing/2014/main" id="{F5A89902-C12A-4702-8EF7-EF3891103BAD}"/>
              </a:ext>
            </a:extLst>
          </p:cNvPr>
          <p:cNvSpPr>
            <a:spLocks noGrp="1"/>
          </p:cNvSpPr>
          <p:nvPr>
            <p:ph type="subTitle" idx="1"/>
          </p:nvPr>
        </p:nvSpPr>
        <p:spPr>
          <a:xfrm>
            <a:off x="1166982" y="2825150"/>
            <a:ext cx="9754060" cy="3610156"/>
          </a:xfrm>
        </p:spPr>
        <p:txBody>
          <a:bodyPr>
            <a:normAutofit fontScale="92500"/>
          </a:bodyPr>
          <a:lstStyle/>
          <a:p>
            <a:r>
              <a:rPr lang="pl-PL" dirty="0">
                <a:solidFill>
                  <a:schemeClr val="tx1"/>
                </a:solidFill>
              </a:rPr>
              <a:t>Rozwiązania organizacyjne ograniczające skutki zmian klimatu polegają na wprowadzaniu odpowiednich przepisów, zarządzaniu zasobami oraz kształtowaniu zachowań społecznych. Państwa tworzą regulacje ograniczające emisje i wspierają działania proekologiczne poprzez podatki, dotacje i normy energetyczne. Firmy wdrażają strategie środowiskowe, monitorują emisje i efektywniej wykorzystują energię oraz surowce.</a:t>
            </a:r>
          </a:p>
          <a:p>
            <a:r>
              <a:rPr lang="pl-PL" dirty="0">
                <a:solidFill>
                  <a:schemeClr val="tx1"/>
                </a:solidFill>
              </a:rPr>
              <a:t>Duże znaczenie ma także organizacja transportu i przestrzeni miejskiej, np. rozwój komunikacji publicznej czy stref niskoemisyjnych. Istotna jest edukacja społeczeństwa oraz współpraca międzynarodowa, czego przykładem jest Porozumienie paryskie. Uzupełnieniem są działania adaptacyjne, takie jak systemy reagowania na ekstremalne zjawiska pogodowe.</a:t>
            </a:r>
          </a:p>
          <a:p>
            <a:endParaRPr lang="pl-PL" dirty="0">
              <a:solidFill>
                <a:schemeClr val="tx1"/>
              </a:solidFill>
            </a:endParaRPr>
          </a:p>
        </p:txBody>
      </p:sp>
    </p:spTree>
    <p:extLst>
      <p:ext uri="{BB962C8B-B14F-4D97-AF65-F5344CB8AC3E}">
        <p14:creationId xmlns:p14="http://schemas.microsoft.com/office/powerpoint/2010/main" val="325299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277582-D26C-47D9-836E-672E48923D3E}"/>
              </a:ext>
            </a:extLst>
          </p:cNvPr>
          <p:cNvSpPr>
            <a:spLocks noGrp="1"/>
          </p:cNvSpPr>
          <p:nvPr>
            <p:ph type="title"/>
          </p:nvPr>
        </p:nvSpPr>
        <p:spPr/>
        <p:txBody>
          <a:bodyPr/>
          <a:lstStyle/>
          <a:p>
            <a:r>
              <a:rPr lang="pl-PL" b="1" dirty="0">
                <a:solidFill>
                  <a:schemeClr val="accent2"/>
                </a:solidFill>
              </a:rPr>
              <a:t>STREFY CZYSTEGO TRANSPORTU</a:t>
            </a:r>
          </a:p>
        </p:txBody>
      </p:sp>
      <p:pic>
        <p:nvPicPr>
          <p:cNvPr id="5122" name="Picture 2" descr="Mapa stref niskiej emisji">
            <a:extLst>
              <a:ext uri="{FF2B5EF4-FFF2-40B4-BE49-F238E27FC236}">
                <a16:creationId xmlns:a16="http://schemas.microsoft.com/office/drawing/2014/main" id="{EB2E7A3C-30E9-4214-BB08-C88FB12B35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016" y="2311878"/>
            <a:ext cx="3524753" cy="35247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tapy wdrażania SCT w Warszawie - infografika">
            <a:extLst>
              <a:ext uri="{FF2B5EF4-FFF2-40B4-BE49-F238E27FC236}">
                <a16:creationId xmlns:a16="http://schemas.microsoft.com/office/drawing/2014/main" id="{A7AFCB84-7419-406F-99CD-4554C1A0F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866" y="2311878"/>
            <a:ext cx="2775022" cy="324353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Znak D-54 Strefa czystego transportu - drogowy informacyjny">
            <a:extLst>
              <a:ext uri="{FF2B5EF4-FFF2-40B4-BE49-F238E27FC236}">
                <a16:creationId xmlns:a16="http://schemas.microsoft.com/office/drawing/2014/main" id="{2D6BADBE-20D8-413C-8E90-6BBBEB8FA1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332" y="2311878"/>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9CAAE99A-16BF-4C38-8727-6368D5FB5CF8}"/>
              </a:ext>
            </a:extLst>
          </p:cNvPr>
          <p:cNvPicPr>
            <a:picLocks noChangeAspect="1"/>
          </p:cNvPicPr>
          <p:nvPr/>
        </p:nvPicPr>
        <p:blipFill>
          <a:blip r:embed="rId5"/>
          <a:stretch>
            <a:fillRect/>
          </a:stretch>
        </p:blipFill>
        <p:spPr>
          <a:xfrm>
            <a:off x="7364280" y="4675516"/>
            <a:ext cx="3280716" cy="1742537"/>
          </a:xfrm>
          <a:prstGeom prst="rect">
            <a:avLst/>
          </a:prstGeom>
        </p:spPr>
      </p:pic>
    </p:spTree>
    <p:extLst>
      <p:ext uri="{BB962C8B-B14F-4D97-AF65-F5344CB8AC3E}">
        <p14:creationId xmlns:p14="http://schemas.microsoft.com/office/powerpoint/2010/main" val="3352436638"/>
      </p:ext>
    </p:extLst>
  </p:cSld>
  <p:clrMapOvr>
    <a:masterClrMapping/>
  </p:clrMapOvr>
</p:sld>
</file>

<file path=ppt/theme/theme1.xml><?xml version="1.0" encoding="utf-8"?>
<a:theme xmlns:a="http://schemas.openxmlformats.org/drawingml/2006/main" name="Widok">
  <a:themeElements>
    <a:clrScheme name="Widok">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Wid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dok">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TM03457515[[fn=Widok]]</Template>
  <TotalTime>155</TotalTime>
  <Words>1904</Words>
  <Application>Microsoft Office PowerPoint</Application>
  <PresentationFormat>Panoramiczny</PresentationFormat>
  <Paragraphs>101</Paragraphs>
  <Slides>28</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28</vt:i4>
      </vt:variant>
    </vt:vector>
  </HeadingPairs>
  <TitlesOfParts>
    <vt:vector size="36" baseType="lpstr">
      <vt:lpstr>Adobe Garamond Pro Bold</vt:lpstr>
      <vt:lpstr>Arial</vt:lpstr>
      <vt:lpstr>Calibri</vt:lpstr>
      <vt:lpstr>Century Schoolbook</vt:lpstr>
      <vt:lpstr>Google Sans</vt:lpstr>
      <vt:lpstr>Source Sans Pro</vt:lpstr>
      <vt:lpstr>Wingdings 2</vt:lpstr>
      <vt:lpstr>Widok</vt:lpstr>
      <vt:lpstr>Rozwiązania które należy zastosować aby zmniejszyć skutki zmian klimatu</vt:lpstr>
      <vt:lpstr>Rozwiązania techniczne  </vt:lpstr>
      <vt:lpstr>    Transformacja energetyczna</vt:lpstr>
      <vt:lpstr>Rekuperacja</vt:lpstr>
      <vt:lpstr>               Pompy ciepła </vt:lpstr>
      <vt:lpstr>Efektywność energetyczna</vt:lpstr>
      <vt:lpstr>Zrównoważony transport </vt:lpstr>
      <vt:lpstr>ROZWIĄZANIA ORGANIZACYJNE</vt:lpstr>
      <vt:lpstr>STREFY CZYSTEGO TRANSPORTU</vt:lpstr>
      <vt:lpstr>Dotacje </vt:lpstr>
      <vt:lpstr>Polityka Unijna</vt:lpstr>
      <vt:lpstr>ROZWIĄZANIA EDUKACYJNE</vt:lpstr>
      <vt:lpstr>Co każdy może zrobić dla ochrony klimatu? </vt:lpstr>
      <vt:lpstr>Prezentacja programu PowerPoint</vt:lpstr>
      <vt:lpstr>Solutions that should be implemented to reduce the effects of climate change.</vt:lpstr>
      <vt:lpstr>Technical solutions </vt:lpstr>
      <vt:lpstr>Energy transition.</vt:lpstr>
      <vt:lpstr>Recuperation</vt:lpstr>
      <vt:lpstr>Heat pumps</vt:lpstr>
      <vt:lpstr>Energy efficiency</vt:lpstr>
      <vt:lpstr>Sustainable transport </vt:lpstr>
      <vt:lpstr>Organizational solutions.</vt:lpstr>
      <vt:lpstr>low-emission zones</vt:lpstr>
      <vt:lpstr>subsidies.</vt:lpstr>
      <vt:lpstr>EU policy</vt:lpstr>
      <vt:lpstr>Educational solutions</vt:lpstr>
      <vt:lpstr>What can everyone do to protect the climate?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Rozwiązania które należy zastosować aby zmniejszyć skutki zmian klimatu</dc:title>
  <dc:creator>Stanowisko #X</dc:creator>
  <cp:lastModifiedBy>Jadwiga Wasilewska</cp:lastModifiedBy>
  <cp:revision>2</cp:revision>
  <dcterms:created xsi:type="dcterms:W3CDTF">2026-05-06T11:35:15Z</dcterms:created>
  <dcterms:modified xsi:type="dcterms:W3CDTF">2026-05-21T05:18:20Z</dcterms:modified>
</cp:coreProperties>
</file>