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4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0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8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0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64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9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9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0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90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641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35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13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1525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619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957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02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811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8237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484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56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52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4C49A-1FF2-40A0-9FA0-BC912133A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003D31-203D-4C1F-B2DA-996709827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02FC2C-AC53-4A6E-AAF8-F67F7CDD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C2FBF7-2001-4D66-A76D-A764D42C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AD501B-4733-4D91-92B0-1C8363FA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6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24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EB2678-20F1-4AB4-872C-002C8492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250492-8394-4BDE-B2D9-59A9B4D0B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61973F-6FA8-4B25-803B-870BC2F7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9426FD-CF5F-41B2-A33F-C1ADC58FE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A4EB14-76FA-4BFB-89E4-DBDB64CC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369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CC74F-EBBA-4B97-91AA-EAF685F3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0E36D9-6688-40CF-B330-C2AF61D2F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D9801C-AFD1-4278-8A6F-17A20E64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491E33-CF27-489A-96D1-86DAF41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8B92CB-EF8F-4079-82B9-081B047B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107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02D15-B432-4AAF-8356-2F66F26B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D22F0D-D231-416E-9B94-4E4B01B5E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4418A5-DE27-4B92-8552-6FC4F396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DEEF6D-9D1B-4A2D-8D48-78C99695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44B6D2-28F5-4A34-8685-73C1971D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FA94EC-C2DB-4EA9-A2DE-ED09B058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929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19BFE-E56F-4E93-B237-8059B4DC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E78117-5FCC-4D70-8758-D7232420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37913A-DBD1-435C-81CE-8EA8157DF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C4F9CB-28B7-4383-97C3-9D400A131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B92CA43-6C6B-4410-85D1-B9136D3C3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5CF257-6E9D-4959-9839-DF8E126F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25E3CEE-4920-4DBF-8BFD-A3A269CF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C20A45D-1A65-498E-8D4E-AB67DB2C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065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34C23-EC64-4676-807D-1EAC2389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1FC67C-04CA-4D8B-B8B5-19F3EF6C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72468E4-42AE-4CC8-BF9B-EF9EDB60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E48A342-4003-4211-880A-F41DC744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550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669CAB2-54C1-4011-A2E6-4AFEB2F7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489F8D7-1B71-4F3E-B97A-A5F1AF3E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76E7D1A-370B-4D53-A0B2-8C6CC622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121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BC9F87-1169-4B9F-9858-032E0B4D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75B2B5-AC53-4443-BDAA-17BA051B3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369F1D-6418-42AC-9AFD-3B29F20DB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75DD78-16A5-4273-B268-523FC0E3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DDE2A4-56AC-470E-92AA-795992B0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3FF488-86C9-480A-877F-89860D06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1195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C4FCE-2652-49C5-BE50-6B167162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95DA0C9-D0B0-4692-942B-2463D6E4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FE6182-C143-4BEE-8E66-9CC65E87E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AE5CCF-D0A0-4652-B8DA-9A9BFDB8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0A7B7D4-B880-4CC1-A04F-E95CD03C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2EFD7E-02D7-4AB1-8EFA-92F91B25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85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7066B-C269-4335-AC4C-47CB1BFC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40AF42-736C-4F4E-8C07-A3A306F5B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196E1E-2CFD-4969-AEA7-42006F7D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542482-F3F6-43FA-BADE-E4CC5D1A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D3B991-C2CC-4104-A2B8-DB2AC159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1825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A03FBBD-325C-4DDE-8103-49B3D769D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A94C4E-7096-4795-BFD3-26182C0C2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178BBA-C298-44EC-BACC-A1C58BE9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C871AE-41A3-4B17-831B-9B48F766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ED561C-C9A7-4455-9106-5703C39B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26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0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0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42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92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23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20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3C77971-DDED-4188-866A-C140C15C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674F17-0168-4F15-A0F4-FCC009A02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FB85F5-4F3C-4485-A7C2-6AFB23210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D6E9-20F8-48F2-84AD-14F782D5FF72}" type="datetimeFigureOut">
              <a:rPr lang="pl-PL" smtClean="0"/>
              <a:t>21.05.2026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A43622-F818-4C37-B93D-7894D7789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606335-CB92-4F32-9CC8-567CBD471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AEB3-498F-4E1B-820B-8CF319E027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1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bin"/><Relationship Id="rId3" Type="http://schemas.openxmlformats.org/officeDocument/2006/relationships/image" Target="../media/image14.bin"/><Relationship Id="rId7" Type="http://schemas.openxmlformats.org/officeDocument/2006/relationships/image" Target="../media/image18.bin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bin"/><Relationship Id="rId5" Type="http://schemas.openxmlformats.org/officeDocument/2006/relationships/image" Target="../media/image16.bin"/><Relationship Id="rId4" Type="http://schemas.openxmlformats.org/officeDocument/2006/relationships/image" Target="../media/image1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67ADB0-6477-47C4-B84C-540221BA0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274"/>
            <a:ext cx="12192000" cy="39167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E11E6F7-62A2-443B-9834-93203A5A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331365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EF8A2D6-4545-4E71-9517-2CE90506D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4563"/>
            <a:ext cx="9144000" cy="2387600"/>
          </a:xfrm>
        </p:spPr>
        <p:txBody>
          <a:bodyPr>
            <a:normAutofit/>
          </a:bodyPr>
          <a:lstStyle/>
          <a:p>
            <a:r>
              <a:rPr lang="pl-PL" sz="8800" dirty="0">
                <a:latin typeface="Arial Rounded MT Bold" panose="020F0704030504030204" pitchFamily="34" charset="0"/>
              </a:rPr>
              <a:t>Niedobory wody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D2E4E4-5C48-42DD-9757-6A0459C46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960927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lgerian" panose="04020705040A02060702" pitchFamily="82" charset="0"/>
              </a:rPr>
              <a:t>Warszawa vs Barcelona</a:t>
            </a:r>
          </a:p>
        </p:txBody>
      </p:sp>
    </p:spTree>
    <p:extLst>
      <p:ext uri="{BB962C8B-B14F-4D97-AF65-F5344CB8AC3E}">
        <p14:creationId xmlns:p14="http://schemas.microsoft.com/office/powerpoint/2010/main" val="39690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BB50BC-B3FB-4C35-BB86-00EA9EC8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przyczyny niedoboru wody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855608-30A9-4A61-B654-F6E075EC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Zmiany klimatu</a:t>
            </a:r>
          </a:p>
          <a:p>
            <a:r>
              <a:rPr lang="pl-PL" dirty="0"/>
              <a:t>Duże zapotrzebowanie na wodę</a:t>
            </a:r>
          </a:p>
          <a:p>
            <a:r>
              <a:rPr lang="pl-PL" dirty="0"/>
              <a:t>Wysoka urbanizacja</a:t>
            </a:r>
          </a:p>
          <a:p>
            <a:r>
              <a:rPr lang="pl-PL" dirty="0"/>
              <a:t>Nierównomierne opady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AB5AF5E2-ECB4-4CE5-B52E-9A8840F28AF1}"/>
              </a:ext>
            </a:extLst>
          </p:cNvPr>
          <p:cNvGrpSpPr/>
          <p:nvPr/>
        </p:nvGrpSpPr>
        <p:grpSpPr>
          <a:xfrm>
            <a:off x="5490189" y="1936954"/>
            <a:ext cx="6526635" cy="4534916"/>
            <a:chOff x="5578679" y="2692866"/>
            <a:chExt cx="6526635" cy="3602023"/>
          </a:xfrm>
          <a:blipFill>
            <a:blip r:embed="rId2"/>
            <a:stretch>
              <a:fillRect/>
            </a:stretch>
          </a:blipFill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C0C91F19-15F0-49B7-A328-38864AD6B269}"/>
                </a:ext>
              </a:extLst>
            </p:cNvPr>
            <p:cNvSpPr/>
            <p:nvPr/>
          </p:nvSpPr>
          <p:spPr>
            <a:xfrm>
              <a:off x="9739618" y="2692866"/>
              <a:ext cx="2365696" cy="11325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3E97B11E-6791-46F4-A495-BD3CAF3DC340}"/>
                </a:ext>
              </a:extLst>
            </p:cNvPr>
            <p:cNvSpPr/>
            <p:nvPr/>
          </p:nvSpPr>
          <p:spPr>
            <a:xfrm>
              <a:off x="9135611" y="3926048"/>
              <a:ext cx="2969703" cy="113251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: zaokrąglone rogi 6">
              <a:extLst>
                <a:ext uri="{FF2B5EF4-FFF2-40B4-BE49-F238E27FC236}">
                  <a16:creationId xmlns:a16="http://schemas.microsoft.com/office/drawing/2014/main" id="{7FDB5C86-7AB0-48F5-96BA-3ABFAE884EBA}"/>
                </a:ext>
              </a:extLst>
            </p:cNvPr>
            <p:cNvSpPr/>
            <p:nvPr/>
          </p:nvSpPr>
          <p:spPr>
            <a:xfrm>
              <a:off x="7776594" y="2692866"/>
              <a:ext cx="1778467" cy="1118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4F96EAF8-4C88-4934-8305-39E855F0D386}"/>
                </a:ext>
              </a:extLst>
            </p:cNvPr>
            <p:cNvSpPr/>
            <p:nvPr/>
          </p:nvSpPr>
          <p:spPr>
            <a:xfrm>
              <a:off x="6669248" y="3926048"/>
              <a:ext cx="2298583" cy="1118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D1E2D7C6-DA90-4173-8D90-2195AF272BA5}"/>
                </a:ext>
              </a:extLst>
            </p:cNvPr>
            <p:cNvSpPr/>
            <p:nvPr/>
          </p:nvSpPr>
          <p:spPr>
            <a:xfrm>
              <a:off x="7877262" y="5176007"/>
              <a:ext cx="2197916" cy="1118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21FF621A-4A1D-41B2-9E95-E6CF37006E45}"/>
                </a:ext>
              </a:extLst>
            </p:cNvPr>
            <p:cNvSpPr/>
            <p:nvPr/>
          </p:nvSpPr>
          <p:spPr>
            <a:xfrm>
              <a:off x="10242957" y="5176007"/>
              <a:ext cx="1736521" cy="1118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F625BBA5-438C-439F-A992-C193F1DDE4E7}"/>
                </a:ext>
              </a:extLst>
            </p:cNvPr>
            <p:cNvSpPr/>
            <p:nvPr/>
          </p:nvSpPr>
          <p:spPr>
            <a:xfrm>
              <a:off x="5578679" y="5159753"/>
              <a:ext cx="2130804" cy="1118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682A1E0-2E2D-488C-85F5-D2BECAC32772}"/>
                </a:ext>
              </a:extLst>
            </p:cNvPr>
            <p:cNvSpPr/>
            <p:nvPr/>
          </p:nvSpPr>
          <p:spPr>
            <a:xfrm>
              <a:off x="5578679" y="2692866"/>
              <a:ext cx="2013358" cy="1118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7984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30BE191-B089-47D1-BA92-91C2729DB528}"/>
              </a:ext>
            </a:extLst>
          </p:cNvPr>
          <p:cNvSpPr txBox="1"/>
          <p:nvPr/>
        </p:nvSpPr>
        <p:spPr>
          <a:xfrm>
            <a:off x="2337738" y="731635"/>
            <a:ext cx="712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ernard MT Condensed" panose="02050806060905020404" pitchFamily="18" charset="0"/>
              </a:rPr>
              <a:t>Osobne przyczyny w tych miastach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751164-DFA0-4322-B888-FBAA406FF29E}"/>
              </a:ext>
            </a:extLst>
          </p:cNvPr>
          <p:cNvSpPr txBox="1"/>
          <p:nvPr/>
        </p:nvSpPr>
        <p:spPr>
          <a:xfrm>
            <a:off x="1381386" y="1527976"/>
            <a:ext cx="281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W Warszawie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3FA411-6CAC-45FA-A00E-9EB1293F7106}"/>
              </a:ext>
            </a:extLst>
          </p:cNvPr>
          <p:cNvSpPr txBox="1"/>
          <p:nvPr/>
        </p:nvSpPr>
        <p:spPr>
          <a:xfrm>
            <a:off x="7004807" y="1527976"/>
            <a:ext cx="379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W Barcelonie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7D4E442-9D06-481C-8E13-92A5FC0E72B0}"/>
              </a:ext>
            </a:extLst>
          </p:cNvPr>
          <p:cNvSpPr txBox="1"/>
          <p:nvPr/>
        </p:nvSpPr>
        <p:spPr>
          <a:xfrm>
            <a:off x="831905" y="2529974"/>
            <a:ext cx="4068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/>
              <a:t>Ogólne małe zasoby wodne Polski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Regulacja rzek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Problemy z magazynowaniem wody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Zanieczyszczone wody</a:t>
            </a:r>
          </a:p>
          <a:p>
            <a:pPr marL="342900" indent="-342900">
              <a:buFont typeface="+mj-lt"/>
              <a:buAutoNum type="arabicPeriod"/>
            </a:pPr>
            <a:endParaRPr lang="pl-PL" sz="2000" dirty="0"/>
          </a:p>
          <a:p>
            <a:endParaRPr lang="pl-PL" sz="2000" dirty="0"/>
          </a:p>
          <a:p>
            <a:r>
              <a:rPr lang="pl-PL" sz="2000" b="1" dirty="0"/>
              <a:t>Przyczyny bardziej systemowe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29800BE-7EF0-47D5-839C-D6037A4C786A}"/>
              </a:ext>
            </a:extLst>
          </p:cNvPr>
          <p:cNvSpPr txBox="1"/>
          <p:nvPr/>
        </p:nvSpPr>
        <p:spPr>
          <a:xfrm>
            <a:off x="5898865" y="2529974"/>
            <a:ext cx="5536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/>
              <a:t>Klimat śródziemnomorski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Bardzo długie i intensywne susze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Wysokie parowanie przez wysokie temperatury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Wyższa turystyka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Ograniczone źródła wody</a:t>
            </a:r>
          </a:p>
          <a:p>
            <a:pPr marL="342900" indent="-342900">
              <a:buFont typeface="+mj-lt"/>
              <a:buAutoNum type="arabicPeriod"/>
            </a:pPr>
            <a:endParaRPr lang="pl-PL" sz="2000" dirty="0"/>
          </a:p>
          <a:p>
            <a:r>
              <a:rPr lang="pl-PL" sz="2000" b="1" dirty="0"/>
              <a:t>Przyczyny bardziej naturalne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5333BE6E-6907-400C-93CB-5F5452D27349}"/>
              </a:ext>
            </a:extLst>
          </p:cNvPr>
          <p:cNvSpPr/>
          <p:nvPr/>
        </p:nvSpPr>
        <p:spPr>
          <a:xfrm>
            <a:off x="964037" y="4776743"/>
            <a:ext cx="4068663" cy="134962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10822B16-BC22-49A7-938C-3BF85605AC7D}"/>
              </a:ext>
            </a:extLst>
          </p:cNvPr>
          <p:cNvSpPr/>
          <p:nvPr/>
        </p:nvSpPr>
        <p:spPr>
          <a:xfrm>
            <a:off x="6233161" y="4776743"/>
            <a:ext cx="4068663" cy="134962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96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039B0B9-BEB0-4BD9-8E70-F88545E18BF1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DA40BCAD-0196-42F2-8E26-1F1197A9A13E}"/>
              </a:ext>
            </a:extLst>
          </p:cNvPr>
          <p:cNvSpPr/>
          <p:nvPr/>
        </p:nvSpPr>
        <p:spPr>
          <a:xfrm>
            <a:off x="8396748" y="1514166"/>
            <a:ext cx="3539614" cy="492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93F55CC-E171-4FC6-9F61-EC324936FF53}"/>
              </a:ext>
            </a:extLst>
          </p:cNvPr>
          <p:cNvSpPr/>
          <p:nvPr/>
        </p:nvSpPr>
        <p:spPr>
          <a:xfrm>
            <a:off x="0" y="0"/>
            <a:ext cx="42672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A33AD463-FC48-42FC-85BC-1103D7761D1D}"/>
              </a:ext>
            </a:extLst>
          </p:cNvPr>
          <p:cNvSpPr/>
          <p:nvPr/>
        </p:nvSpPr>
        <p:spPr>
          <a:xfrm>
            <a:off x="580103" y="1514167"/>
            <a:ext cx="3215149" cy="4927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0AA66170-34B9-467A-B659-A021B02B3237}"/>
              </a:ext>
            </a:extLst>
          </p:cNvPr>
          <p:cNvGrpSpPr/>
          <p:nvPr/>
        </p:nvGrpSpPr>
        <p:grpSpPr>
          <a:xfrm>
            <a:off x="3003755" y="-1"/>
            <a:ext cx="6184490" cy="1367336"/>
            <a:chOff x="3239730" y="102805"/>
            <a:chExt cx="6184490" cy="1691148"/>
          </a:xfrm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90F5F967-35CE-4C27-A893-A56AF2BAC3E8}"/>
                </a:ext>
              </a:extLst>
            </p:cNvPr>
            <p:cNvSpPr/>
            <p:nvPr/>
          </p:nvSpPr>
          <p:spPr>
            <a:xfrm>
              <a:off x="3239730" y="102805"/>
              <a:ext cx="6184490" cy="16911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82A172A-BDB1-4987-8345-00461F440927}"/>
                </a:ext>
              </a:extLst>
            </p:cNvPr>
            <p:cNvSpPr txBox="1"/>
            <p:nvPr/>
          </p:nvSpPr>
          <p:spPr>
            <a:xfrm>
              <a:off x="3618272" y="553072"/>
              <a:ext cx="5427406" cy="106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>
                  <a:latin typeface="Berlin Sans FB Demi" panose="020E0802020502020306" pitchFamily="34" charset="0"/>
                </a:rPr>
                <a:t>Skutki w tych miastach</a:t>
              </a:r>
            </a:p>
            <a:p>
              <a:endParaRPr lang="pl-PL" dirty="0"/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0738C0B-6FC1-4C80-8C3B-56E94E1A83FF}"/>
              </a:ext>
            </a:extLst>
          </p:cNvPr>
          <p:cNvSpPr txBox="1"/>
          <p:nvPr/>
        </p:nvSpPr>
        <p:spPr>
          <a:xfrm>
            <a:off x="678426" y="2871019"/>
            <a:ext cx="29103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Niskie stany Wisły:</a:t>
            </a:r>
            <a:b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-Pogorszenie jakości wody</a:t>
            </a:r>
            <a:b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-Przesuszenie terenów zielonych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Spadki ciśnienia wody, lokalne ograniczenia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Większe ryzyko pożarów (np. w lasach podmiejskich)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Paradoksalne podtopienia po ulewach</a:t>
            </a: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F0976DC-F1B5-40F0-99CA-48B6912AE22E}"/>
              </a:ext>
            </a:extLst>
          </p:cNvPr>
          <p:cNvSpPr txBox="1"/>
          <p:nvPr/>
        </p:nvSpPr>
        <p:spPr>
          <a:xfrm>
            <a:off x="747252" y="2054135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larendon Blk BT" panose="02040905050505020204" pitchFamily="18" charset="0"/>
              </a:rPr>
              <a:t> </a:t>
            </a:r>
            <a:r>
              <a:rPr lang="pl-PL" sz="2800" b="1" dirty="0">
                <a:latin typeface="Clarendon Blk BT" panose="02040905050505020204" pitchFamily="18" charset="0"/>
              </a:rPr>
              <a:t>W Warszawie</a:t>
            </a:r>
            <a:endParaRPr lang="pl-PL" sz="2800" dirty="0">
              <a:latin typeface="Clarendon Blk BT" panose="020409050505050202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A6CAFE5-64CF-4CC6-AF9B-2CC78A7AFC4B}"/>
              </a:ext>
            </a:extLst>
          </p:cNvPr>
          <p:cNvSpPr txBox="1"/>
          <p:nvPr/>
        </p:nvSpPr>
        <p:spPr>
          <a:xfrm>
            <a:off x="8504903" y="2994129"/>
            <a:ext cx="33233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Surowe limity zużycia wody:</a:t>
            </a:r>
            <a:b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-Zamykanie lub ograniczanie basenów i fontann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Spadek poziomu zbiorników do krytycznych wartości:</a:t>
            </a:r>
            <a:b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-Możliwość dowożenia wody (np. statkami) w skrajnych sytuacjach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Uderzenie w turystykę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Duże straty w rolnictwie regionu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C742191-831C-4262-8323-2542784768C8}"/>
              </a:ext>
            </a:extLst>
          </p:cNvPr>
          <p:cNvSpPr txBox="1"/>
          <p:nvPr/>
        </p:nvSpPr>
        <p:spPr>
          <a:xfrm>
            <a:off x="8721213" y="2054135"/>
            <a:ext cx="267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Clarendon Blk BT" panose="02040905050505020204" pitchFamily="18" charset="0"/>
              </a:rPr>
              <a:t>W Barcelonie</a:t>
            </a:r>
          </a:p>
        </p:txBody>
      </p:sp>
      <p:pic>
        <p:nvPicPr>
          <p:cNvPr id="1026" name="Picture 2" descr="Sygnały organizmu wskazujące na zbyt małe spożycie wody">
            <a:extLst>
              <a:ext uri="{FF2B5EF4-FFF2-40B4-BE49-F238E27FC236}">
                <a16:creationId xmlns:a16="http://schemas.microsoft.com/office/drawing/2014/main" id="{9C1F050C-35A9-4F8F-8ABB-D4ADC859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67334"/>
            <a:ext cx="3657600" cy="5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a 39">
            <a:extLst>
              <a:ext uri="{FF2B5EF4-FFF2-40B4-BE49-F238E27FC236}">
                <a16:creationId xmlns:a16="http://schemas.microsoft.com/office/drawing/2014/main" id="{8A9239AC-5014-4094-8474-56A73ECB3F6A}"/>
              </a:ext>
            </a:extLst>
          </p:cNvPr>
          <p:cNvGrpSpPr/>
          <p:nvPr/>
        </p:nvGrpSpPr>
        <p:grpSpPr>
          <a:xfrm>
            <a:off x="8481252" y="-1185095"/>
            <a:ext cx="3898233" cy="8713940"/>
            <a:chOff x="10322953" y="-700024"/>
            <a:chExt cx="3337306" cy="825697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6CF4C4D7-E927-4A09-AB74-4638F5A11FE9}"/>
                </a:ext>
              </a:extLst>
            </p:cNvPr>
            <p:cNvGrpSpPr/>
            <p:nvPr/>
          </p:nvGrpSpPr>
          <p:grpSpPr>
            <a:xfrm>
              <a:off x="10322953" y="-700024"/>
              <a:ext cx="3337306" cy="7518990"/>
              <a:chOff x="9766337" y="82494"/>
              <a:chExt cx="3337306" cy="7518990"/>
            </a:xfrm>
            <a:grpFill/>
          </p:grpSpPr>
          <p:sp>
            <p:nvSpPr>
              <p:cNvPr id="29" name="Sześciokąt 28">
                <a:extLst>
                  <a:ext uri="{FF2B5EF4-FFF2-40B4-BE49-F238E27FC236}">
                    <a16:creationId xmlns:a16="http://schemas.microsoft.com/office/drawing/2014/main" id="{07E43443-3B1D-4ED4-B040-91016B31B95A}"/>
                  </a:ext>
                </a:extLst>
              </p:cNvPr>
              <p:cNvSpPr/>
              <p:nvPr/>
            </p:nvSpPr>
            <p:spPr>
              <a:xfrm>
                <a:off x="9776361" y="1808900"/>
                <a:ext cx="1724882" cy="1486968"/>
              </a:xfrm>
              <a:prstGeom prst="hexag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/>
              </a:p>
            </p:txBody>
          </p:sp>
          <p:grpSp>
            <p:nvGrpSpPr>
              <p:cNvPr id="36" name="Grupa 35">
                <a:extLst>
                  <a:ext uri="{FF2B5EF4-FFF2-40B4-BE49-F238E27FC236}">
                    <a16:creationId xmlns:a16="http://schemas.microsoft.com/office/drawing/2014/main" id="{54E11D46-BEF1-4DA4-8B71-5A988CC2C0D4}"/>
                  </a:ext>
                </a:extLst>
              </p:cNvPr>
              <p:cNvGrpSpPr/>
              <p:nvPr/>
            </p:nvGrpSpPr>
            <p:grpSpPr>
              <a:xfrm>
                <a:off x="9766337" y="82494"/>
                <a:ext cx="3337306" cy="7518990"/>
                <a:chOff x="9766337" y="82494"/>
                <a:chExt cx="3337306" cy="7518990"/>
              </a:xfrm>
              <a:grpFill/>
            </p:grpSpPr>
            <p:sp>
              <p:nvSpPr>
                <p:cNvPr id="25" name="Sześciokąt 24">
                  <a:extLst>
                    <a:ext uri="{FF2B5EF4-FFF2-40B4-BE49-F238E27FC236}">
                      <a16:creationId xmlns:a16="http://schemas.microsoft.com/office/drawing/2014/main" id="{42981D2C-AC5B-440D-9AB8-AEC3ECD24D78}"/>
                    </a:ext>
                  </a:extLst>
                </p:cNvPr>
                <p:cNvSpPr/>
                <p:nvPr/>
              </p:nvSpPr>
              <p:spPr>
                <a:xfrm>
                  <a:off x="9776361" y="3506124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26" name="Sześciokąt 25">
                  <a:extLst>
                    <a:ext uri="{FF2B5EF4-FFF2-40B4-BE49-F238E27FC236}">
                      <a16:creationId xmlns:a16="http://schemas.microsoft.com/office/drawing/2014/main" id="{63AC69E1-0DFF-4F82-91FD-EF649358F35C}"/>
                    </a:ext>
                  </a:extLst>
                </p:cNvPr>
                <p:cNvSpPr/>
                <p:nvPr/>
              </p:nvSpPr>
              <p:spPr>
                <a:xfrm>
                  <a:off x="9776361" y="5194686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30" name="Sześciokąt 29">
                  <a:extLst>
                    <a:ext uri="{FF2B5EF4-FFF2-40B4-BE49-F238E27FC236}">
                      <a16:creationId xmlns:a16="http://schemas.microsoft.com/office/drawing/2014/main" id="{7B862D8F-6B67-4CE1-95E5-FC594823C66B}"/>
                    </a:ext>
                  </a:extLst>
                </p:cNvPr>
                <p:cNvSpPr/>
                <p:nvPr/>
              </p:nvSpPr>
              <p:spPr>
                <a:xfrm>
                  <a:off x="11345028" y="2685516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31" name="Sześciokąt 30">
                  <a:extLst>
                    <a:ext uri="{FF2B5EF4-FFF2-40B4-BE49-F238E27FC236}">
                      <a16:creationId xmlns:a16="http://schemas.microsoft.com/office/drawing/2014/main" id="{E28F868B-3BF0-40DA-8491-F2EABF1DCE28}"/>
                    </a:ext>
                  </a:extLst>
                </p:cNvPr>
                <p:cNvSpPr/>
                <p:nvPr/>
              </p:nvSpPr>
              <p:spPr>
                <a:xfrm>
                  <a:off x="11378761" y="4378091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32" name="Sześciokąt 31">
                  <a:extLst>
                    <a:ext uri="{FF2B5EF4-FFF2-40B4-BE49-F238E27FC236}">
                      <a16:creationId xmlns:a16="http://schemas.microsoft.com/office/drawing/2014/main" id="{ECEDEC76-7682-4592-99E2-F8840C6E37A7}"/>
                    </a:ext>
                  </a:extLst>
                </p:cNvPr>
                <p:cNvSpPr/>
                <p:nvPr/>
              </p:nvSpPr>
              <p:spPr>
                <a:xfrm>
                  <a:off x="11378761" y="6114516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34" name="Sześciokąt 33">
                  <a:extLst>
                    <a:ext uri="{FF2B5EF4-FFF2-40B4-BE49-F238E27FC236}">
                      <a16:creationId xmlns:a16="http://schemas.microsoft.com/office/drawing/2014/main" id="{A0AEBBF2-DA2B-4D35-805D-B12DC8E307E9}"/>
                    </a:ext>
                  </a:extLst>
                </p:cNvPr>
                <p:cNvSpPr/>
                <p:nvPr/>
              </p:nvSpPr>
              <p:spPr>
                <a:xfrm>
                  <a:off x="9766337" y="82494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sp>
              <p:nvSpPr>
                <p:cNvPr id="35" name="Sześciokąt 34">
                  <a:extLst>
                    <a:ext uri="{FF2B5EF4-FFF2-40B4-BE49-F238E27FC236}">
                      <a16:creationId xmlns:a16="http://schemas.microsoft.com/office/drawing/2014/main" id="{35D030E8-CCB9-4138-8BBA-2CBCEB59EE7D}"/>
                    </a:ext>
                  </a:extLst>
                </p:cNvPr>
                <p:cNvSpPr/>
                <p:nvPr/>
              </p:nvSpPr>
              <p:spPr>
                <a:xfrm>
                  <a:off x="11337399" y="938402"/>
                  <a:ext cx="1724882" cy="1486968"/>
                </a:xfrm>
                <a:prstGeom prst="hexagon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</p:grpSp>
        </p:grpSp>
        <p:sp>
          <p:nvSpPr>
            <p:cNvPr id="39" name="Sześciokąt 38">
              <a:extLst>
                <a:ext uri="{FF2B5EF4-FFF2-40B4-BE49-F238E27FC236}">
                  <a16:creationId xmlns:a16="http://schemas.microsoft.com/office/drawing/2014/main" id="{86B847FB-B38A-4A07-80D7-5115006FBFF0}"/>
                </a:ext>
              </a:extLst>
            </p:cNvPr>
            <p:cNvSpPr/>
            <p:nvPr/>
          </p:nvSpPr>
          <p:spPr>
            <a:xfrm>
              <a:off x="10368564" y="6080983"/>
              <a:ext cx="1724881" cy="1475965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56B8A57A-7497-49FB-B583-DBCE11B4B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3" y="1504715"/>
            <a:ext cx="1759529" cy="175952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4706995-6F63-4927-9152-B4F56B8CB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50" y="705020"/>
            <a:ext cx="1600833" cy="160083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138BC1E-0431-4C01-8405-9C019E076F0E}"/>
              </a:ext>
            </a:extLst>
          </p:cNvPr>
          <p:cNvSpPr txBox="1"/>
          <p:nvPr/>
        </p:nvSpPr>
        <p:spPr>
          <a:xfrm>
            <a:off x="2287411" y="39034"/>
            <a:ext cx="7249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latin typeface="Berlin Sans FB Demi" panose="020E0802020502020306" pitchFamily="34" charset="0"/>
                <a:cs typeface="Arial" panose="020B0604020202020204" pitchFamily="34" charset="0"/>
              </a:rPr>
              <a:t>Sposoby przeciwdziałania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B96AC59-AD33-4F11-881B-5CBEFEC77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72" y="3681101"/>
            <a:ext cx="1137015" cy="113701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693D6A-CBEA-41DC-97F0-214E35960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921">
            <a:off x="7026032" y="3436034"/>
            <a:ext cx="557242" cy="55724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4DB60BE-EE64-4410-B198-70087A1F3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50" y="3465531"/>
            <a:ext cx="1373615" cy="142483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61D33AB9-B391-4993-B24E-33BC10485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31" y="4751007"/>
            <a:ext cx="1178814" cy="11426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7ED5C83-0740-4AAE-B132-5E4A63672F88}"/>
              </a:ext>
            </a:extLst>
          </p:cNvPr>
          <p:cNvSpPr txBox="1"/>
          <p:nvPr/>
        </p:nvSpPr>
        <p:spPr>
          <a:xfrm>
            <a:off x="1027053" y="979891"/>
            <a:ext cx="70482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1. Edukacja i świadomość społeczeństwa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kampanie informacyjne o oszczędzaniu wody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zmiana powszechnych nawyków u ludzi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2. Lepsze zarządzanie wody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kontrola i ograniczenia w czasie suszy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3. Modernizacja infrastruktury</a:t>
            </a:r>
            <a:endParaRPr lang="pl-PL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naprawa wycieków oraz problemów z wodociągami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bardziej efektywne dostarczanie wody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wprowadzanie urządzeń oszczędzających wodę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4. Oszczędzanie wody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5. Ochrona środowisk wodnych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ograniczenie zanieczyszczeń: wód, jezior, rzek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6. Dostosowanie aglomeracji do zmian klimatu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przygotowania na susze 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7. Wykorzystanie alternatywnych źródeł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odsalanie wody morskiej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wykorzystanie wód podziemnych</a:t>
            </a:r>
          </a:p>
          <a:p>
            <a:pPr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8. Recykling wody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oczyszczanie i używanie wody w przemyśle np. uprawa rolna</a:t>
            </a:r>
          </a:p>
          <a:p>
            <a:pPr lvl="1" algn="just"/>
            <a:endParaRPr lang="pl-PL" dirty="0"/>
          </a:p>
          <a:p>
            <a:pPr marL="228600" indent="-228600" algn="just">
              <a:buFont typeface="+mj-lt"/>
              <a:buAutoNum type="arabicPeriod"/>
            </a:pPr>
            <a:endParaRPr lang="pl-PL" dirty="0"/>
          </a:p>
          <a:p>
            <a:pPr lvl="1"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26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248B585-1EFC-3229-E516-D62EBDE7D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3" y="0"/>
            <a:ext cx="10127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25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TM02900743[[fn=Organiczny]]</Template>
  <TotalTime>149</TotalTime>
  <Words>248</Words>
  <Application>Microsoft Office PowerPoint</Application>
  <PresentationFormat>Panoramiczny</PresentationFormat>
  <Paragraphs>56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6</vt:i4>
      </vt:variant>
    </vt:vector>
  </HeadingPairs>
  <TitlesOfParts>
    <vt:vector size="19" baseType="lpstr">
      <vt:lpstr>Algerian</vt:lpstr>
      <vt:lpstr>Arial</vt:lpstr>
      <vt:lpstr>Arial Rounded MT Bold</vt:lpstr>
      <vt:lpstr>Berlin Sans FB Demi</vt:lpstr>
      <vt:lpstr>Bernard MT Condensed</vt:lpstr>
      <vt:lpstr>Calibri</vt:lpstr>
      <vt:lpstr>Calibri Light</vt:lpstr>
      <vt:lpstr>Clarendon Blk BT</vt:lpstr>
      <vt:lpstr>Franklin Gothic Book</vt:lpstr>
      <vt:lpstr>Garamond</vt:lpstr>
      <vt:lpstr>Organiczny</vt:lpstr>
      <vt:lpstr>Przycinanie</vt:lpstr>
      <vt:lpstr>Motyw pakietu Office</vt:lpstr>
      <vt:lpstr>Niedobory wody </vt:lpstr>
      <vt:lpstr>Wspólne przyczyny niedoboru wody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Niedobory wody</dc:title>
  <dc:creator>Stanowisko #X</dc:creator>
  <cp:lastModifiedBy>Jadwiga Wasilewska</cp:lastModifiedBy>
  <cp:revision>3</cp:revision>
  <dcterms:created xsi:type="dcterms:W3CDTF">2026-05-06T10:52:46Z</dcterms:created>
  <dcterms:modified xsi:type="dcterms:W3CDTF">2026-05-21T05:21:22Z</dcterms:modified>
</cp:coreProperties>
</file>